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6" r:id="rId1"/>
  </p:sldMasterIdLst>
  <p:notesMasterIdLst>
    <p:notesMasterId r:id="rId34"/>
  </p:notesMasterIdLst>
  <p:sldIdLst>
    <p:sldId id="256" r:id="rId2"/>
    <p:sldId id="289" r:id="rId3"/>
    <p:sldId id="288" r:id="rId4"/>
    <p:sldId id="257" r:id="rId5"/>
    <p:sldId id="291" r:id="rId6"/>
    <p:sldId id="311" r:id="rId7"/>
    <p:sldId id="313" r:id="rId8"/>
    <p:sldId id="292" r:id="rId9"/>
    <p:sldId id="293" r:id="rId10"/>
    <p:sldId id="294" r:id="rId11"/>
    <p:sldId id="295" r:id="rId12"/>
    <p:sldId id="296" r:id="rId13"/>
    <p:sldId id="297" r:id="rId14"/>
    <p:sldId id="298" r:id="rId15"/>
    <p:sldId id="299" r:id="rId16"/>
    <p:sldId id="301" r:id="rId17"/>
    <p:sldId id="302" r:id="rId18"/>
    <p:sldId id="303" r:id="rId19"/>
    <p:sldId id="304" r:id="rId20"/>
    <p:sldId id="305" r:id="rId21"/>
    <p:sldId id="308" r:id="rId22"/>
    <p:sldId id="309" r:id="rId23"/>
    <p:sldId id="314" r:id="rId24"/>
    <p:sldId id="316" r:id="rId25"/>
    <p:sldId id="329" r:id="rId26"/>
    <p:sldId id="321" r:id="rId27"/>
    <p:sldId id="322" r:id="rId28"/>
    <p:sldId id="328" r:id="rId29"/>
    <p:sldId id="323" r:id="rId30"/>
    <p:sldId id="324" r:id="rId31"/>
    <p:sldId id="326" r:id="rId32"/>
    <p:sldId id="327" r:id="rId33"/>
  </p:sldIdLst>
  <p:sldSz cx="9144000" cy="6858000" type="screen4x3"/>
  <p:notesSz cx="6742113" cy="9872663"/>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33" autoAdjust="0"/>
    <p:restoredTop sz="94660"/>
  </p:normalViewPr>
  <p:slideViewPr>
    <p:cSldViewPr>
      <p:cViewPr varScale="1">
        <p:scale>
          <a:sx n="102" d="100"/>
          <a:sy n="102" d="100"/>
        </p:scale>
        <p:origin x="210"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1"/>
            <a:ext cx="2921000" cy="493713"/>
          </a:xfrm>
          <a:prstGeom prst="rect">
            <a:avLst/>
          </a:prstGeom>
        </p:spPr>
        <p:txBody>
          <a:bodyPr vert="horz" lIns="91430" tIns="45715" rIns="91430" bIns="45715" rtlCol="0"/>
          <a:lstStyle>
            <a:lvl1pPr algn="l">
              <a:defRPr sz="1200"/>
            </a:lvl1pPr>
          </a:lstStyle>
          <a:p>
            <a:endParaRPr lang="ru-RU"/>
          </a:p>
        </p:txBody>
      </p:sp>
      <p:sp>
        <p:nvSpPr>
          <p:cNvPr id="3" name="Дата 2"/>
          <p:cNvSpPr>
            <a:spLocks noGrp="1"/>
          </p:cNvSpPr>
          <p:nvPr>
            <p:ph type="dt" idx="1"/>
          </p:nvPr>
        </p:nvSpPr>
        <p:spPr>
          <a:xfrm>
            <a:off x="3819525" y="1"/>
            <a:ext cx="2921000" cy="493713"/>
          </a:xfrm>
          <a:prstGeom prst="rect">
            <a:avLst/>
          </a:prstGeom>
        </p:spPr>
        <p:txBody>
          <a:bodyPr vert="horz" lIns="91430" tIns="45715" rIns="91430" bIns="45715" rtlCol="0"/>
          <a:lstStyle>
            <a:lvl1pPr algn="r">
              <a:defRPr sz="1200"/>
            </a:lvl1pPr>
          </a:lstStyle>
          <a:p>
            <a:fld id="{1356A4DC-CAC2-4851-A5CF-F915D9D91DB7}" type="datetimeFigureOut">
              <a:rPr lang="ru-RU" smtClean="0"/>
              <a:pPr/>
              <a:t>03.10.2024</a:t>
            </a:fld>
            <a:endParaRPr lang="ru-RU"/>
          </a:p>
        </p:txBody>
      </p:sp>
      <p:sp>
        <p:nvSpPr>
          <p:cNvPr id="4" name="Образ слайда 3"/>
          <p:cNvSpPr>
            <a:spLocks noGrp="1" noRot="1" noChangeAspect="1"/>
          </p:cNvSpPr>
          <p:nvPr>
            <p:ph type="sldImg" idx="2"/>
          </p:nvPr>
        </p:nvSpPr>
        <p:spPr>
          <a:xfrm>
            <a:off x="903288" y="739775"/>
            <a:ext cx="4935537" cy="3703638"/>
          </a:xfrm>
          <a:prstGeom prst="rect">
            <a:avLst/>
          </a:prstGeom>
          <a:noFill/>
          <a:ln w="12700">
            <a:solidFill>
              <a:prstClr val="black"/>
            </a:solidFill>
          </a:ln>
        </p:spPr>
        <p:txBody>
          <a:bodyPr vert="horz" lIns="91430" tIns="45715" rIns="91430" bIns="45715" rtlCol="0" anchor="ctr"/>
          <a:lstStyle/>
          <a:p>
            <a:endParaRPr lang="ru-RU"/>
          </a:p>
        </p:txBody>
      </p:sp>
      <p:sp>
        <p:nvSpPr>
          <p:cNvPr id="5" name="Заметки 4"/>
          <p:cNvSpPr>
            <a:spLocks noGrp="1"/>
          </p:cNvSpPr>
          <p:nvPr>
            <p:ph type="body" sz="quarter" idx="3"/>
          </p:nvPr>
        </p:nvSpPr>
        <p:spPr>
          <a:xfrm>
            <a:off x="674688" y="4689476"/>
            <a:ext cx="5392737" cy="4443413"/>
          </a:xfrm>
          <a:prstGeom prst="rect">
            <a:avLst/>
          </a:prstGeom>
        </p:spPr>
        <p:txBody>
          <a:bodyPr vert="horz" lIns="91430" tIns="45715" rIns="91430" bIns="45715"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377363"/>
            <a:ext cx="2921000" cy="493712"/>
          </a:xfrm>
          <a:prstGeom prst="rect">
            <a:avLst/>
          </a:prstGeom>
        </p:spPr>
        <p:txBody>
          <a:bodyPr vert="horz" lIns="91430" tIns="45715" rIns="91430" bIns="45715" rtlCol="0" anchor="b"/>
          <a:lstStyle>
            <a:lvl1pPr algn="l">
              <a:defRPr sz="1200"/>
            </a:lvl1pPr>
          </a:lstStyle>
          <a:p>
            <a:endParaRPr lang="ru-RU"/>
          </a:p>
        </p:txBody>
      </p:sp>
      <p:sp>
        <p:nvSpPr>
          <p:cNvPr id="7" name="Номер слайда 6"/>
          <p:cNvSpPr>
            <a:spLocks noGrp="1"/>
          </p:cNvSpPr>
          <p:nvPr>
            <p:ph type="sldNum" sz="quarter" idx="5"/>
          </p:nvPr>
        </p:nvSpPr>
        <p:spPr>
          <a:xfrm>
            <a:off x="3819525" y="9377363"/>
            <a:ext cx="2921000" cy="493712"/>
          </a:xfrm>
          <a:prstGeom prst="rect">
            <a:avLst/>
          </a:prstGeom>
        </p:spPr>
        <p:txBody>
          <a:bodyPr vert="horz" lIns="91430" tIns="45715" rIns="91430" bIns="45715" rtlCol="0" anchor="b"/>
          <a:lstStyle>
            <a:lvl1pPr algn="r">
              <a:defRPr sz="1200"/>
            </a:lvl1pPr>
          </a:lstStyle>
          <a:p>
            <a:fld id="{69DC0313-CE3E-4FBF-8175-9AFDBB8AB7EE}"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69DC0313-CE3E-4FBF-8175-9AFDBB8AB7EE}" type="slidenum">
              <a:rPr lang="ru-RU" smtClean="0"/>
              <a:pPr/>
              <a:t>13</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9DC0313-CE3E-4FBF-8175-9AFDBB8AB7EE}" type="slidenum">
              <a:rPr lang="ru-RU" smtClean="0"/>
              <a:pPr/>
              <a:t>26</a:t>
            </a:fld>
            <a:endParaRPr lang="ru-RU"/>
          </a:p>
        </p:txBody>
      </p:sp>
    </p:spTree>
    <p:extLst>
      <p:ext uri="{BB962C8B-B14F-4D97-AF65-F5344CB8AC3E}">
        <p14:creationId xmlns:p14="http://schemas.microsoft.com/office/powerpoint/2010/main" val="1039789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Подзаголовок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Заголовок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ru-RU" smtClean="0"/>
              <a:t>Образец заголовка</a:t>
            </a:r>
            <a:endParaRPr kumimoji="0" lang="en-US"/>
          </a:p>
        </p:txBody>
      </p:sp>
      <p:cxnSp>
        <p:nvCxnSpPr>
          <p:cNvPr id="8" name="Прямая соединительная линия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Овал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Дата 14"/>
          <p:cNvSpPr>
            <a:spLocks noGrp="1"/>
          </p:cNvSpPr>
          <p:nvPr>
            <p:ph type="dt" sz="half" idx="10"/>
          </p:nvPr>
        </p:nvSpPr>
        <p:spPr/>
        <p:txBody>
          <a:bodyPr/>
          <a:lstStyle/>
          <a:p>
            <a:fld id="{5B106E36-FD25-4E2D-B0AA-010F637433A0}" type="datetimeFigureOut">
              <a:rPr lang="ru-RU" smtClean="0"/>
              <a:pPr/>
              <a:t>03.10.2024</a:t>
            </a:fld>
            <a:endParaRPr lang="ru-RU"/>
          </a:p>
        </p:txBody>
      </p:sp>
      <p:sp>
        <p:nvSpPr>
          <p:cNvPr id="16" name="Номер слайда 15"/>
          <p:cNvSpPr>
            <a:spLocks noGrp="1"/>
          </p:cNvSpPr>
          <p:nvPr>
            <p:ph type="sldNum" sz="quarter" idx="11"/>
          </p:nvPr>
        </p:nvSpPr>
        <p:spPr/>
        <p:txBody>
          <a:bodyPr/>
          <a:lstStyle/>
          <a:p>
            <a:fld id="{725C68B6-61C2-468F-89AB-4B9F7531AA68}" type="slidenum">
              <a:rPr lang="ru-RU" smtClean="0"/>
              <a:pPr/>
              <a:t>‹#›</a:t>
            </a:fld>
            <a:endParaRPr lang="ru-RU"/>
          </a:p>
        </p:txBody>
      </p:sp>
      <p:sp>
        <p:nvSpPr>
          <p:cNvPr id="17" name="Нижний колонтитул 16"/>
          <p:cNvSpPr>
            <a:spLocks noGrp="1"/>
          </p:cNvSpPr>
          <p:nvPr>
            <p:ph type="ftr" sz="quarter" idx="12"/>
          </p:nvPr>
        </p:nvSpPr>
        <p:spPr/>
        <p:txBody>
          <a:bodyPr/>
          <a:lstStyle/>
          <a:p>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03.10.2024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03.10.2024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9" name="Содержимое 8"/>
          <p:cNvSpPr>
            <a:spLocks noGrp="1"/>
          </p:cNvSpPr>
          <p:nvPr>
            <p:ph idx="1"/>
          </p:nvPr>
        </p:nvSpPr>
        <p:spPr>
          <a:xfrm>
            <a:off x="457200" y="1524000"/>
            <a:ext cx="82296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4" name="Дата 13"/>
          <p:cNvSpPr>
            <a:spLocks noGrp="1"/>
          </p:cNvSpPr>
          <p:nvPr>
            <p:ph type="dt" sz="half" idx="14"/>
          </p:nvPr>
        </p:nvSpPr>
        <p:spPr/>
        <p:txBody>
          <a:bodyPr/>
          <a:lstStyle/>
          <a:p>
            <a:fld id="{5B106E36-FD25-4E2D-B0AA-010F637433A0}" type="datetimeFigureOut">
              <a:rPr lang="ru-RU" smtClean="0"/>
              <a:pPr/>
              <a:t>03.10.2024</a:t>
            </a:fld>
            <a:endParaRPr lang="ru-RU"/>
          </a:p>
        </p:txBody>
      </p:sp>
      <p:sp>
        <p:nvSpPr>
          <p:cNvPr id="15" name="Номер слайда 14"/>
          <p:cNvSpPr>
            <a:spLocks noGrp="1"/>
          </p:cNvSpPr>
          <p:nvPr>
            <p:ph type="sldNum" sz="quarter" idx="15"/>
          </p:nvPr>
        </p:nvSpPr>
        <p:spPr/>
        <p:txBody>
          <a:bodyPr/>
          <a:lstStyle>
            <a:lvl1pPr algn="ctr">
              <a:defRPr/>
            </a:lvl1pPr>
          </a:lstStyle>
          <a:p>
            <a:fld id="{725C68B6-61C2-468F-89AB-4B9F7531AA68}" type="slidenum">
              <a:rPr lang="ru-RU" smtClean="0"/>
              <a:pPr/>
              <a:t>‹#›</a:t>
            </a:fld>
            <a:endParaRPr lang="ru-RU"/>
          </a:p>
        </p:txBody>
      </p:sp>
      <p:sp>
        <p:nvSpPr>
          <p:cNvPr id="16" name="Нижний колонтитул 15"/>
          <p:cNvSpPr>
            <a:spLocks noGrp="1"/>
          </p:cNvSpPr>
          <p:nvPr>
            <p:ph type="ftr" sz="quarter" idx="16"/>
          </p:nvPr>
        </p:nvSpPr>
        <p:spPr/>
        <p:txBody>
          <a:bodyPr/>
          <a:lstStyle/>
          <a:p>
            <a:endParaRPr lang="ru-RU"/>
          </a:p>
        </p:txBody>
      </p:sp>
      <p:sp>
        <p:nvSpPr>
          <p:cNvPr id="17" name="Заголовок 16"/>
          <p:cNvSpPr>
            <a:spLocks noGrp="1"/>
          </p:cNvSpPr>
          <p:nvPr>
            <p:ph type="title"/>
          </p:nvPr>
        </p:nvSpPr>
        <p:spPr/>
        <p:txBody>
          <a:bodyPr rtlCol="0" anchor="b" anchorCtr="0"/>
          <a:lstStyle/>
          <a:p>
            <a:r>
              <a:rPr kumimoji="0" lang="ru-RU" smtClean="0"/>
              <a:t>Образец заголовка</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4" name="Дата 3"/>
          <p:cNvSpPr>
            <a:spLocks noGrp="1"/>
          </p:cNvSpPr>
          <p:nvPr>
            <p:ph type="dt" sz="half" idx="10"/>
          </p:nvPr>
        </p:nvSpPr>
        <p:spPr/>
        <p:txBody>
          <a:bodyPr/>
          <a:lstStyle/>
          <a:p>
            <a:fld id="{5B106E36-FD25-4E2D-B0AA-010F637433A0}" type="datetimeFigureOut">
              <a:rPr lang="ru-RU" smtClean="0"/>
              <a:pPr/>
              <a:t>03.10.2024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
        <p:nvSpPr>
          <p:cNvPr id="2" name="Заголовок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cxnSp>
        <p:nvCxnSpPr>
          <p:cNvPr id="7" name="Прямая соединительная линия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Дата 4"/>
          <p:cNvSpPr>
            <a:spLocks noGrp="1"/>
          </p:cNvSpPr>
          <p:nvPr>
            <p:ph type="dt" sz="half" idx="10"/>
          </p:nvPr>
        </p:nvSpPr>
        <p:spPr/>
        <p:txBody>
          <a:bodyPr/>
          <a:lstStyle/>
          <a:p>
            <a:fld id="{5B106E36-FD25-4E2D-B0AA-010F637433A0}" type="datetimeFigureOut">
              <a:rPr lang="ru-RU" smtClean="0"/>
              <a:pPr/>
              <a:t>03.10.2024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11" name="Содержимое 10"/>
          <p:cNvSpPr>
            <a:spLocks noGrp="1"/>
          </p:cNvSpPr>
          <p:nvPr>
            <p:ph sz="half" idx="1"/>
          </p:nvPr>
        </p:nvSpPr>
        <p:spPr>
          <a:xfrm>
            <a:off x="457200" y="1524000"/>
            <a:ext cx="4059936"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Содержимое 12"/>
          <p:cNvSpPr>
            <a:spLocks noGrp="1"/>
          </p:cNvSpPr>
          <p:nvPr>
            <p:ph sz="half" idx="2"/>
          </p:nvPr>
        </p:nvSpPr>
        <p:spPr>
          <a:xfrm>
            <a:off x="4648200" y="1524000"/>
            <a:ext cx="4059936"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03.10.2024</a:t>
            </a:fld>
            <a:endParaRPr lang="ru-RU"/>
          </a:p>
        </p:txBody>
      </p:sp>
      <p:sp>
        <p:nvSpPr>
          <p:cNvPr id="3" name="Текст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32" name="Содержимое 31"/>
          <p:cNvSpPr>
            <a:spLocks noGrp="1"/>
          </p:cNvSpPr>
          <p:nvPr>
            <p:ph sz="half" idx="2"/>
          </p:nvPr>
        </p:nvSpPr>
        <p:spPr>
          <a:xfrm>
            <a:off x="457200" y="2201896"/>
            <a:ext cx="4038600" cy="391363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34" name="Содержимое 33"/>
          <p:cNvSpPr>
            <a:spLocks noGrp="1"/>
          </p:cNvSpPr>
          <p:nvPr>
            <p:ph sz="quarter" idx="4"/>
          </p:nvPr>
        </p:nvSpPr>
        <p:spPr>
          <a:xfrm>
            <a:off x="4649788" y="2201896"/>
            <a:ext cx="4038600" cy="391363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 name="Заголовок 1"/>
          <p:cNvSpPr>
            <a:spLocks noGrp="1"/>
          </p:cNvSpPr>
          <p:nvPr>
            <p:ph type="title"/>
          </p:nvPr>
        </p:nvSpPr>
        <p:spPr>
          <a:xfrm>
            <a:off x="457200" y="155448"/>
            <a:ext cx="8229600" cy="1143000"/>
          </a:xfrm>
        </p:spPr>
        <p:txBody>
          <a:bodyPr anchor="b" anchorCtr="0"/>
          <a:lstStyle>
            <a:lvl1pPr>
              <a:defRPr/>
            </a:lvl1pPr>
          </a:lstStyle>
          <a:p>
            <a:r>
              <a:rPr kumimoji="0" lang="ru-RU" smtClean="0"/>
              <a:t>Образец заголовка</a:t>
            </a:r>
            <a:endParaRPr kumimoji="0" lang="en-US"/>
          </a:p>
        </p:txBody>
      </p:sp>
      <p:sp>
        <p:nvSpPr>
          <p:cNvPr id="12" name="Текст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cxnSp>
        <p:nvCxnSpPr>
          <p:cNvPr id="10" name="Прямая соединительная линия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5B106E36-FD25-4E2D-B0AA-010F637433A0}" type="datetimeFigureOut">
              <a:rPr lang="ru-RU" smtClean="0"/>
              <a:pPr/>
              <a:t>03.10.2024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
        <p:nvSpPr>
          <p:cNvPr id="2" name="Заголовок 1"/>
          <p:cNvSpPr>
            <a:spLocks noGrp="1"/>
          </p:cNvSpPr>
          <p:nvPr>
            <p:ph type="title"/>
          </p:nvPr>
        </p:nvSpPr>
        <p:spPr/>
        <p:txBody>
          <a:bodyPr/>
          <a:lstStyle/>
          <a:p>
            <a:r>
              <a:rPr kumimoji="0" lang="ru-RU" smtClean="0"/>
              <a:t>Образец заголовка</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03.10.2024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9" name="Содержимое 28"/>
          <p:cNvSpPr>
            <a:spLocks noGrp="1"/>
          </p:cNvSpPr>
          <p:nvPr>
            <p:ph sz="quarter" idx="1"/>
          </p:nvPr>
        </p:nvSpPr>
        <p:spPr>
          <a:xfrm>
            <a:off x="457200" y="457200"/>
            <a:ext cx="6248400" cy="5715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3" name="Текст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31" name="Заголовок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ru-RU" smtClean="0"/>
              <a:t>Образец заголовка</a:t>
            </a:r>
            <a:endParaRPr kumimoji="0" lang="en-US"/>
          </a:p>
        </p:txBody>
      </p:sp>
      <p:sp>
        <p:nvSpPr>
          <p:cNvPr id="8" name="Дата 7"/>
          <p:cNvSpPr>
            <a:spLocks noGrp="1"/>
          </p:cNvSpPr>
          <p:nvPr>
            <p:ph type="dt" sz="half" idx="14"/>
          </p:nvPr>
        </p:nvSpPr>
        <p:spPr/>
        <p:txBody>
          <a:bodyPr/>
          <a:lstStyle/>
          <a:p>
            <a:fld id="{5B106E36-FD25-4E2D-B0AA-010F637433A0}" type="datetimeFigureOut">
              <a:rPr lang="ru-RU" smtClean="0"/>
              <a:pPr/>
              <a:t>03.10.2024</a:t>
            </a:fld>
            <a:endParaRPr lang="ru-RU"/>
          </a:p>
        </p:txBody>
      </p:sp>
      <p:sp>
        <p:nvSpPr>
          <p:cNvPr id="9" name="Номер слайда 8"/>
          <p:cNvSpPr>
            <a:spLocks noGrp="1"/>
          </p:cNvSpPr>
          <p:nvPr>
            <p:ph type="sldNum" sz="quarter" idx="15"/>
          </p:nvPr>
        </p:nvSpPr>
        <p:spPr/>
        <p:txBody>
          <a:bodyPr/>
          <a:lstStyle/>
          <a:p>
            <a:fld id="{725C68B6-61C2-468F-89AB-4B9F7531AA68}" type="slidenum">
              <a:rPr lang="ru-RU" smtClean="0"/>
              <a:pPr/>
              <a:t>‹#›</a:t>
            </a:fld>
            <a:endParaRPr lang="ru-RU"/>
          </a:p>
        </p:txBody>
      </p:sp>
      <p:sp>
        <p:nvSpPr>
          <p:cNvPr id="10" name="Нижний колонтитул 9"/>
          <p:cNvSpPr>
            <a:spLocks noGrp="1"/>
          </p:cNvSpPr>
          <p:nvPr>
            <p:ph type="ftr" sz="quarter" idx="16"/>
          </p:nvPr>
        </p:nvSpPr>
        <p:spPr/>
        <p:txBody>
          <a:bodyPr/>
          <a:lstStyle/>
          <a:p>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ru-RU" smtClean="0"/>
              <a:t>Вставка рисунка</a:t>
            </a:r>
            <a:endParaRPr kumimoji="0" lang="en-US"/>
          </a:p>
        </p:txBody>
      </p:sp>
      <p:sp>
        <p:nvSpPr>
          <p:cNvPr id="4" name="Текст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8" name="Дата 7"/>
          <p:cNvSpPr>
            <a:spLocks noGrp="1"/>
          </p:cNvSpPr>
          <p:nvPr>
            <p:ph type="dt" sz="half" idx="10"/>
          </p:nvPr>
        </p:nvSpPr>
        <p:spPr/>
        <p:txBody>
          <a:bodyPr/>
          <a:lstStyle/>
          <a:p>
            <a:fld id="{5B106E36-FD25-4E2D-B0AA-010F637433A0}" type="datetimeFigureOut">
              <a:rPr lang="ru-RU" smtClean="0"/>
              <a:pPr/>
              <a:t>03.10.2024</a:t>
            </a:fld>
            <a:endParaRPr lang="ru-RU"/>
          </a:p>
        </p:txBody>
      </p:sp>
      <p:sp>
        <p:nvSpPr>
          <p:cNvPr id="9" name="Номер слайда 8"/>
          <p:cNvSpPr>
            <a:spLocks noGrp="1"/>
          </p:cNvSpPr>
          <p:nvPr>
            <p:ph type="sldNum" sz="quarter" idx="11"/>
          </p:nvPr>
        </p:nvSpPr>
        <p:spPr/>
        <p:txBody>
          <a:bodyPr/>
          <a:lstStyle/>
          <a:p>
            <a:fld id="{725C68B6-61C2-468F-89AB-4B9F7531AA68}" type="slidenum">
              <a:rPr lang="ru-RU" smtClean="0"/>
              <a:pPr/>
              <a:t>‹#›</a:t>
            </a:fld>
            <a:endParaRPr lang="ru-RU"/>
          </a:p>
        </p:txBody>
      </p:sp>
      <p:sp>
        <p:nvSpPr>
          <p:cNvPr id="10" name="Нижний колонтитул 9"/>
          <p:cNvSpPr>
            <a:spLocks noGrp="1"/>
          </p:cNvSpPr>
          <p:nvPr>
            <p:ph type="ftr" sz="quarter" idx="12"/>
          </p:nvPr>
        </p:nvSpPr>
        <p:spPr/>
        <p:txBody>
          <a:bodyPr/>
          <a:lstStyle/>
          <a:p>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Текст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4" name="Дата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5B106E36-FD25-4E2D-B0AA-010F637433A0}" type="datetimeFigureOut">
              <a:rPr lang="ru-RU" smtClean="0"/>
              <a:pPr/>
              <a:t>03.10.2024</a:t>
            </a:fld>
            <a:endParaRPr lang="ru-RU"/>
          </a:p>
        </p:txBody>
      </p:sp>
      <p:sp>
        <p:nvSpPr>
          <p:cNvPr id="10" name="Нижний колонтитул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ru-RU"/>
          </a:p>
        </p:txBody>
      </p:sp>
      <p:sp>
        <p:nvSpPr>
          <p:cNvPr id="22" name="Номер слайда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725C68B6-61C2-468F-89AB-4B9F7531AA68}" type="slidenum">
              <a:rPr lang="ru-RU" smtClean="0"/>
              <a:pPr/>
              <a:t>‹#›</a:t>
            </a:fld>
            <a:endParaRPr lang="ru-RU"/>
          </a:p>
        </p:txBody>
      </p:sp>
      <p:sp>
        <p:nvSpPr>
          <p:cNvPr id="5" name="Заголовок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ru-RU" smtClean="0"/>
              <a:t>Образец заголовка</a:t>
            </a:r>
            <a:endParaRPr kumimoji="0" lang="en-US"/>
          </a:p>
        </p:txBody>
      </p:sp>
    </p:spTree>
  </p:cSld>
  <p:clrMap bg1="dk1" tx1="lt1" bg2="dk2" tx2="lt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 Id="rId9" Type="http://schemas.openxmlformats.org/officeDocument/2006/relationships/image" Target="../media/image35.jpeg"/></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1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22.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image" Target="../media/image61.jpeg"/><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 Id="rId9" Type="http://schemas.openxmlformats.org/officeDocument/2006/relationships/image" Target="../media/image68.jpeg"/></Relationships>
</file>

<file path=ppt/slides/_rels/slide23.xml.rels><?xml version="1.0" encoding="UTF-8" standalone="yes"?>
<Relationships xmlns="http://schemas.openxmlformats.org/package/2006/relationships"><Relationship Id="rId8" Type="http://schemas.openxmlformats.org/officeDocument/2006/relationships/image" Target="../media/image75.jpeg"/><Relationship Id="rId13" Type="http://schemas.openxmlformats.org/officeDocument/2006/relationships/image" Target="../media/image80.jpeg"/><Relationship Id="rId3" Type="http://schemas.openxmlformats.org/officeDocument/2006/relationships/image" Target="../media/image70.jpeg"/><Relationship Id="rId7" Type="http://schemas.openxmlformats.org/officeDocument/2006/relationships/image" Target="../media/image74.jpeg"/><Relationship Id="rId12" Type="http://schemas.openxmlformats.org/officeDocument/2006/relationships/image" Target="../media/image79.jpeg"/><Relationship Id="rId2"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image" Target="../media/image73.jpeg"/><Relationship Id="rId11" Type="http://schemas.openxmlformats.org/officeDocument/2006/relationships/image" Target="../media/image78.jpeg"/><Relationship Id="rId5" Type="http://schemas.openxmlformats.org/officeDocument/2006/relationships/image" Target="../media/image72.jpeg"/><Relationship Id="rId10" Type="http://schemas.openxmlformats.org/officeDocument/2006/relationships/image" Target="../media/image77.jpeg"/><Relationship Id="rId4" Type="http://schemas.openxmlformats.org/officeDocument/2006/relationships/image" Target="../media/image71.jpeg"/><Relationship Id="rId9" Type="http://schemas.openxmlformats.org/officeDocument/2006/relationships/image" Target="../media/image76.jpeg"/></Relationships>
</file>

<file path=ppt/slides/_rels/slide2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25.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0.jpeg"/><Relationship Id="rId7" Type="http://schemas.openxmlformats.org/officeDocument/2006/relationships/image" Target="../media/image94.jpeg"/><Relationship Id="rId2" Type="http://schemas.openxmlformats.org/officeDocument/2006/relationships/image" Target="../media/image89.jpeg"/><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31.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0.jpg"/><Relationship Id="rId1" Type="http://schemas.openxmlformats.org/officeDocument/2006/relationships/slideLayout" Target="../slideLayouts/slideLayout2.xml"/><Relationship Id="rId5" Type="http://schemas.openxmlformats.org/officeDocument/2006/relationships/image" Target="../media/image103.jpg"/><Relationship Id="rId4" Type="http://schemas.openxmlformats.org/officeDocument/2006/relationships/image" Target="../media/image102.jpeg"/></Relationships>
</file>

<file path=ppt/slides/_rels/slide32.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10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instagram.com/tv/CU4OoVSDFdT/?utm_medium=copy_link" TargetMode="External"/><Relationship Id="rId2" Type="http://schemas.openxmlformats.org/officeDocument/2006/relationships/hyperlink" Target="https://www.facebook.com/profile.php?id=100029401874544"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 Id="rId9"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14282" y="642918"/>
            <a:ext cx="8572560" cy="2928958"/>
          </a:xfrm>
        </p:spPr>
        <p:txBody>
          <a:bodyPr/>
          <a:lstStyle/>
          <a:p>
            <a:r>
              <a:rPr lang="kk-KZ" sz="2800" i="1" dirty="0" smtClean="0">
                <a:solidFill>
                  <a:schemeClr val="bg1"/>
                </a:solidFill>
                <a:latin typeface="Times New Roman" pitchFamily="18" charset="0"/>
                <a:cs typeface="Times New Roman" pitchFamily="18" charset="0"/>
              </a:rPr>
              <a:t/>
            </a:r>
            <a:br>
              <a:rPr lang="kk-KZ" sz="2800" i="1" dirty="0" smtClean="0">
                <a:solidFill>
                  <a:schemeClr val="bg1"/>
                </a:solidFill>
                <a:latin typeface="Times New Roman" pitchFamily="18" charset="0"/>
                <a:cs typeface="Times New Roman" pitchFamily="18" charset="0"/>
              </a:rPr>
            </a:br>
            <a:r>
              <a:rPr lang="kk-KZ" sz="2800" i="1" dirty="0" smtClean="0">
                <a:solidFill>
                  <a:schemeClr val="bg1"/>
                </a:solidFill>
                <a:latin typeface="Times New Roman" pitchFamily="18" charset="0"/>
                <a:cs typeface="Times New Roman" pitchFamily="18" charset="0"/>
              </a:rPr>
              <a:t>«Біртұтас тәрбие бағдарламасы» </a:t>
            </a:r>
            <a:br>
              <a:rPr lang="kk-KZ" sz="2800" i="1" dirty="0" smtClean="0">
                <a:solidFill>
                  <a:schemeClr val="bg1"/>
                </a:solidFill>
                <a:latin typeface="Times New Roman" pitchFamily="18" charset="0"/>
                <a:cs typeface="Times New Roman" pitchFamily="18" charset="0"/>
              </a:rPr>
            </a:br>
            <a:r>
              <a:rPr lang="kk-KZ" sz="1800" i="1" dirty="0" smtClean="0">
                <a:solidFill>
                  <a:schemeClr val="bg1"/>
                </a:solidFill>
                <a:latin typeface="Times New Roman" pitchFamily="18" charset="0"/>
                <a:cs typeface="Times New Roman" pitchFamily="18" charset="0"/>
              </a:rPr>
              <a:t>бойынша өткізілген іс -шаралар </a:t>
            </a:r>
            <a:r>
              <a:rPr lang="kk-KZ" sz="2800" i="1" dirty="0" smtClean="0">
                <a:solidFill>
                  <a:schemeClr val="tx1"/>
                </a:solidFill>
                <a:latin typeface="Times New Roman" pitchFamily="18" charset="0"/>
                <a:cs typeface="Times New Roman" pitchFamily="18" charset="0"/>
              </a:rPr>
              <a:t/>
            </a:r>
            <a:br>
              <a:rPr lang="kk-KZ" sz="2800" i="1" dirty="0" smtClean="0">
                <a:solidFill>
                  <a:schemeClr val="tx1"/>
                </a:solidFill>
                <a:latin typeface="Times New Roman" pitchFamily="18" charset="0"/>
                <a:cs typeface="Times New Roman" pitchFamily="18" charset="0"/>
              </a:rPr>
            </a:br>
            <a:endParaRPr lang="ru-RU" sz="2800" i="1"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rmAutofit fontScale="90000"/>
          </a:bodyPr>
          <a:lstStyle/>
          <a:p>
            <a:r>
              <a:rPr lang="kk-KZ" sz="1400" dirty="0" smtClean="0">
                <a:solidFill>
                  <a:schemeClr val="bg1"/>
                </a:solidFill>
                <a:latin typeface="Times New Roman" pitchFamily="18" charset="0"/>
                <a:cs typeface="Times New Roman" pitchFamily="18" charset="0"/>
              </a:rPr>
              <a:t/>
            </a:r>
            <a:br>
              <a:rPr lang="kk-KZ" sz="1400" dirty="0" smtClean="0">
                <a:solidFill>
                  <a:schemeClr val="bg1"/>
                </a:solidFill>
                <a:latin typeface="Times New Roman" pitchFamily="18" charset="0"/>
                <a:cs typeface="Times New Roman" pitchFamily="18" charset="0"/>
              </a:rPr>
            </a:br>
            <a:r>
              <a:rPr lang="kk-KZ" sz="1400" dirty="0" smtClean="0">
                <a:solidFill>
                  <a:schemeClr val="bg1"/>
                </a:solidFill>
                <a:latin typeface="Times New Roman" pitchFamily="18" charset="0"/>
                <a:cs typeface="Times New Roman" pitchFamily="18" charset="0"/>
              </a:rPr>
              <a:t/>
            </a:r>
            <a:br>
              <a:rPr lang="kk-KZ" sz="1400" dirty="0" smtClean="0">
                <a:solidFill>
                  <a:schemeClr val="bg1"/>
                </a:solidFill>
                <a:latin typeface="Times New Roman" pitchFamily="18" charset="0"/>
                <a:cs typeface="Times New Roman" pitchFamily="18" charset="0"/>
              </a:rPr>
            </a:br>
            <a:r>
              <a:rPr lang="kk-KZ" sz="1400" dirty="0" smtClean="0">
                <a:solidFill>
                  <a:schemeClr val="bg1"/>
                </a:solidFill>
                <a:latin typeface="Times New Roman" pitchFamily="18" charset="0"/>
                <a:cs typeface="Times New Roman" pitchFamily="18" charset="0"/>
              </a:rPr>
              <a:t/>
            </a:r>
            <a:br>
              <a:rPr lang="kk-KZ" sz="1400" dirty="0" smtClean="0">
                <a:solidFill>
                  <a:schemeClr val="bg1"/>
                </a:solidFill>
                <a:latin typeface="Times New Roman" pitchFamily="18" charset="0"/>
                <a:cs typeface="Times New Roman" pitchFamily="18" charset="0"/>
              </a:rPr>
            </a:br>
            <a:r>
              <a:rPr lang="kk-KZ" sz="1400" dirty="0" smtClean="0">
                <a:solidFill>
                  <a:schemeClr val="bg1"/>
                </a:solidFill>
                <a:latin typeface="Times New Roman" pitchFamily="18" charset="0"/>
                <a:cs typeface="Times New Roman" pitchFamily="18" charset="0"/>
              </a:rPr>
              <a:t> «Білім беру ұйымдарында, терроризмге қарсы қорғалуын ұйымдастыру».</a:t>
            </a:r>
            <a:r>
              <a:rPr lang="ru-RU" sz="1400" dirty="0" smtClean="0">
                <a:solidFill>
                  <a:schemeClr val="bg1"/>
                </a:solidFill>
                <a:latin typeface="Times New Roman" pitchFamily="18" charset="0"/>
                <a:cs typeface="Times New Roman" pitchFamily="18" charset="0"/>
              </a:rPr>
              <a:t/>
            </a:r>
            <a:br>
              <a:rPr lang="ru-RU" sz="1400" dirty="0" smtClean="0">
                <a:solidFill>
                  <a:schemeClr val="bg1"/>
                </a:solidFill>
                <a:latin typeface="Times New Roman" pitchFamily="18" charset="0"/>
                <a:cs typeface="Times New Roman" pitchFamily="18" charset="0"/>
              </a:rPr>
            </a:br>
            <a:r>
              <a:rPr lang="kk-KZ" sz="1400" dirty="0" smtClean="0">
                <a:solidFill>
                  <a:schemeClr val="bg1"/>
                </a:solidFill>
                <a:latin typeface="Times New Roman" pitchFamily="18" charset="0"/>
                <a:cs typeface="Times New Roman" pitchFamily="18" charset="0"/>
              </a:rPr>
              <a:t>  ҚР ҰҚК Жамбыл облысы бойынша департаменті терроризмге қарсы орталық офицері Ахан Айғаным Асанқызы және Жамбыл облысы Полиция Департаменті Экстремизмге қарсы іс қимыл басқармасы бастығының орынбасары Абдуллаев Тимур Нурмуханұлы шақыртылып студенттерге алдын-алу дәрісін өткізді.</a:t>
            </a:r>
            <a:endParaRPr lang="ru-RU" sz="1400" dirty="0">
              <a:solidFill>
                <a:schemeClr val="bg1"/>
              </a:solidFill>
              <a:latin typeface="Times New Roman" pitchFamily="18" charset="0"/>
              <a:cs typeface="Times New Roman" pitchFamily="18" charset="0"/>
            </a:endParaRPr>
          </a:p>
        </p:txBody>
      </p:sp>
      <p:pic>
        <p:nvPicPr>
          <p:cNvPr id="4" name="Содержимое 3" descr="C:\Users\админ\Desktop\8093e576-8d21-4eec-9d3a-3ca680442a61.jpg"/>
          <p:cNvPicPr>
            <a:picLocks noGrp="1"/>
          </p:cNvPicPr>
          <p:nvPr>
            <p:ph idx="1"/>
          </p:nvPr>
        </p:nvPicPr>
        <p:blipFill>
          <a:blip r:embed="rId2" cstate="print"/>
          <a:srcRect/>
          <a:stretch>
            <a:fillRect/>
          </a:stretch>
        </p:blipFill>
        <p:spPr bwMode="auto">
          <a:xfrm>
            <a:off x="785786" y="1714488"/>
            <a:ext cx="3357586" cy="2214578"/>
          </a:xfrm>
          <a:prstGeom prst="rect">
            <a:avLst/>
          </a:prstGeom>
          <a:ln>
            <a:noFill/>
          </a:ln>
          <a:effectLst>
            <a:softEdge rad="112500"/>
          </a:effectLst>
        </p:spPr>
      </p:pic>
      <p:pic>
        <p:nvPicPr>
          <p:cNvPr id="5" name="Рисунок 4" descr="C:\Users\админ\Desktop\50f20900-150c-45fa-a61d-fd58bca7242a (2).jpg"/>
          <p:cNvPicPr/>
          <p:nvPr/>
        </p:nvPicPr>
        <p:blipFill>
          <a:blip r:embed="rId3" cstate="print"/>
          <a:srcRect/>
          <a:stretch>
            <a:fillRect/>
          </a:stretch>
        </p:blipFill>
        <p:spPr bwMode="auto">
          <a:xfrm>
            <a:off x="4214810" y="3357562"/>
            <a:ext cx="3768715" cy="271464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57200" y="571480"/>
            <a:ext cx="8229600" cy="1928826"/>
          </a:xfrm>
        </p:spPr>
        <p:txBody>
          <a:bodyPr>
            <a:normAutofit fontScale="90000"/>
          </a:bodyPr>
          <a:lstStyle/>
          <a:p>
            <a:r>
              <a:rPr lang="kk-KZ" sz="1600" dirty="0" smtClean="0">
                <a:solidFill>
                  <a:schemeClr val="bg1"/>
                </a:solidFill>
              </a:rPr>
              <a:t/>
            </a:r>
            <a:br>
              <a:rPr lang="kk-KZ" sz="1600" dirty="0" smtClean="0">
                <a:solidFill>
                  <a:schemeClr val="bg1"/>
                </a:solidFill>
              </a:rPr>
            </a:br>
            <a:r>
              <a:rPr lang="kk-KZ" sz="1600" dirty="0" smtClean="0">
                <a:solidFill>
                  <a:schemeClr val="bg1"/>
                </a:solidFill>
              </a:rPr>
              <a:t/>
            </a:r>
            <a:br>
              <a:rPr lang="kk-KZ" sz="1600" dirty="0" smtClean="0">
                <a:solidFill>
                  <a:schemeClr val="bg1"/>
                </a:solidFill>
              </a:rPr>
            </a:br>
            <a:r>
              <a:rPr lang="kk-KZ" sz="1600" dirty="0" smtClean="0">
                <a:solidFill>
                  <a:schemeClr val="bg1"/>
                </a:solidFill>
              </a:rPr>
              <a:t/>
            </a:r>
            <a:br>
              <a:rPr lang="kk-KZ" sz="1600" dirty="0" smtClean="0">
                <a:solidFill>
                  <a:schemeClr val="bg1"/>
                </a:solidFill>
              </a:rPr>
            </a:br>
            <a:r>
              <a:rPr lang="kk-KZ" sz="1600" dirty="0" smtClean="0">
                <a:solidFill>
                  <a:schemeClr val="bg1"/>
                </a:solidFill>
              </a:rPr>
              <a:t/>
            </a:r>
            <a:br>
              <a:rPr lang="kk-KZ" sz="1600" dirty="0" smtClean="0">
                <a:solidFill>
                  <a:schemeClr val="bg1"/>
                </a:solidFill>
              </a:rPr>
            </a:br>
            <a:r>
              <a:rPr lang="kk-KZ" sz="1600" dirty="0" smtClean="0">
                <a:solidFill>
                  <a:schemeClr val="bg1"/>
                </a:solidFill>
              </a:rPr>
              <a:t/>
            </a:r>
            <a:br>
              <a:rPr lang="kk-KZ" sz="1600" dirty="0" smtClean="0">
                <a:solidFill>
                  <a:schemeClr val="bg1"/>
                </a:solidFill>
              </a:rPr>
            </a:br>
            <a:r>
              <a:rPr lang="kk-KZ" sz="1600" dirty="0" smtClean="0">
                <a:solidFill>
                  <a:schemeClr val="bg1"/>
                </a:solidFill>
              </a:rPr>
              <a:t/>
            </a:r>
            <a:br>
              <a:rPr lang="kk-KZ" sz="1600" dirty="0" smtClean="0">
                <a:solidFill>
                  <a:schemeClr val="bg1"/>
                </a:solidFill>
              </a:rPr>
            </a:br>
            <a:r>
              <a:rPr lang="kk-KZ" sz="1600" dirty="0" smtClean="0">
                <a:solidFill>
                  <a:schemeClr val="bg1"/>
                </a:solidFill>
              </a:rPr>
              <a:t/>
            </a:r>
            <a:br>
              <a:rPr lang="kk-KZ" sz="1600" dirty="0" smtClean="0">
                <a:solidFill>
                  <a:schemeClr val="bg1"/>
                </a:solidFill>
              </a:rPr>
            </a:br>
            <a:r>
              <a:rPr lang="kk-KZ" sz="1600" dirty="0" smtClean="0">
                <a:solidFill>
                  <a:schemeClr val="bg1"/>
                </a:solidFill>
              </a:rPr>
              <a:t/>
            </a:r>
            <a:br>
              <a:rPr lang="kk-KZ" sz="1600" dirty="0" smtClean="0">
                <a:solidFill>
                  <a:schemeClr val="bg1"/>
                </a:solidFill>
              </a:rPr>
            </a:br>
            <a:r>
              <a:rPr lang="kk-KZ" sz="1600" dirty="0" smtClean="0">
                <a:solidFill>
                  <a:schemeClr val="bg1"/>
                </a:solidFill>
              </a:rPr>
              <a:t/>
            </a:r>
            <a:br>
              <a:rPr lang="kk-KZ" sz="1600" dirty="0" smtClean="0">
                <a:solidFill>
                  <a:schemeClr val="bg1"/>
                </a:solidFill>
              </a:rPr>
            </a:br>
            <a:r>
              <a:rPr lang="kk-KZ" sz="1600" dirty="0" smtClean="0">
                <a:solidFill>
                  <a:schemeClr val="bg1"/>
                </a:solidFill>
              </a:rPr>
              <a:t/>
            </a:r>
            <a:br>
              <a:rPr lang="kk-KZ" sz="1600" dirty="0" smtClean="0">
                <a:solidFill>
                  <a:schemeClr val="bg1"/>
                </a:solidFill>
              </a:rPr>
            </a:br>
            <a:r>
              <a:rPr lang="kk-KZ" sz="1600" dirty="0" smtClean="0">
                <a:solidFill>
                  <a:schemeClr val="bg1"/>
                </a:solidFill>
              </a:rPr>
              <a:t>"Кәмелетке    т олмағандардың арасында   құқық  бұзушылықтың алдын-алу" тақырыбында  пікір  алмасу семинары болып өтті.</a:t>
            </a:r>
            <a:r>
              <a:rPr lang="ru-RU" sz="1600" dirty="0" smtClean="0">
                <a:solidFill>
                  <a:schemeClr val="bg1"/>
                </a:solidFill>
              </a:rPr>
              <a:t/>
            </a:r>
            <a:br>
              <a:rPr lang="ru-RU" sz="1600" dirty="0" smtClean="0">
                <a:solidFill>
                  <a:schemeClr val="bg1"/>
                </a:solidFill>
              </a:rPr>
            </a:br>
            <a:r>
              <a:rPr lang="kk-KZ" sz="1600" dirty="0" smtClean="0">
                <a:solidFill>
                  <a:schemeClr val="bg1"/>
                </a:solidFill>
              </a:rPr>
              <a:t>        Мақсаты: Студенттердің құқықтық сауаттылығын арттырып,құқық бұзушылық және қылмыс белгілерімен,түрлерімен таныстыру. Ата заңымызға  деген сүйіспеншілік сезімін қалыптастырып, шыншыл да әділетті және парасатты тұлғаны қалыптастыру. </a:t>
            </a:r>
            <a:r>
              <a:rPr lang="ru-RU" sz="1600" dirty="0" smtClean="0">
                <a:solidFill>
                  <a:schemeClr val="bg1"/>
                </a:solidFill>
              </a:rPr>
              <a:t/>
            </a:r>
            <a:br>
              <a:rPr lang="ru-RU" sz="1600" dirty="0" smtClean="0">
                <a:solidFill>
                  <a:schemeClr val="bg1"/>
                </a:solidFill>
              </a:rPr>
            </a:br>
            <a:r>
              <a:rPr lang="kk-KZ" sz="1600" dirty="0" smtClean="0">
                <a:solidFill>
                  <a:schemeClr val="bg1"/>
                </a:solidFill>
              </a:rPr>
              <a:t>Іс шарада қазіргі таңдағы өзекті мәселе болып кеткен жасөспірімдер арасындағы құқық бұзушылықтың алдын алу,кәмелетке толмағандар арасындағы қылмыстың өсуіне жол бермеу сонымен қатар жасөспірімдер арасындағы буллинг соның ішінде "қорқыту","кемсіту"," мұқату"және заң бойынша жазаланатын қоғамға қарсы әрекеттердің алдын алу, жол жүру ережесіне де туралы кеңінен айтылып,студенттердің ойлары да ортаға салынды.</a:t>
            </a:r>
            <a:r>
              <a:rPr lang="ru-RU" sz="1300" dirty="0" smtClean="0"/>
              <a:t/>
            </a:r>
            <a:br>
              <a:rPr lang="ru-RU" sz="1300" dirty="0" smtClean="0"/>
            </a:br>
            <a:endParaRPr lang="ru-RU" sz="1300" dirty="0"/>
          </a:p>
        </p:txBody>
      </p:sp>
      <p:pic>
        <p:nvPicPr>
          <p:cNvPr id="4" name="Содержимое 3" descr="C:\Users\админ\Desktop\e76beb35-40f2-4935-8156-d4d414267ad2.jpg"/>
          <p:cNvPicPr>
            <a:picLocks noGrp="1"/>
          </p:cNvPicPr>
          <p:nvPr>
            <p:ph idx="1"/>
          </p:nvPr>
        </p:nvPicPr>
        <p:blipFill>
          <a:blip r:embed="rId2" cstate="print"/>
          <a:srcRect/>
          <a:stretch>
            <a:fillRect/>
          </a:stretch>
        </p:blipFill>
        <p:spPr bwMode="auto">
          <a:xfrm>
            <a:off x="642910" y="2714620"/>
            <a:ext cx="3714776" cy="3071834"/>
          </a:xfrm>
          <a:prstGeom prst="rect">
            <a:avLst/>
          </a:prstGeom>
          <a:ln>
            <a:noFill/>
          </a:ln>
          <a:effectLst>
            <a:softEdge rad="112500"/>
          </a:effectLst>
        </p:spPr>
      </p:pic>
      <p:pic>
        <p:nvPicPr>
          <p:cNvPr id="5" name="Рисунок 4" descr="C:\Users\админ\Desktop\e119b9f8-a26b-4741-ac7c-4236902cd90f.jpg"/>
          <p:cNvPicPr/>
          <p:nvPr/>
        </p:nvPicPr>
        <p:blipFill>
          <a:blip r:embed="rId3" cstate="print"/>
          <a:srcRect/>
          <a:stretch>
            <a:fillRect/>
          </a:stretch>
        </p:blipFill>
        <p:spPr bwMode="auto">
          <a:xfrm>
            <a:off x="4429124" y="2786058"/>
            <a:ext cx="4000528" cy="2928958"/>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285720" y="357166"/>
            <a:ext cx="8572560" cy="1071570"/>
          </a:xfrm>
        </p:spPr>
        <p:txBody>
          <a:bodyPr>
            <a:normAutofit fontScale="90000"/>
          </a:bodyPr>
          <a:lstStyle/>
          <a:p>
            <a:r>
              <a:rPr lang="kk-KZ" sz="2000" dirty="0" smtClean="0">
                <a:solidFill>
                  <a:schemeClr val="bg1"/>
                </a:solidFill>
                <a:latin typeface="Times New Roman" pitchFamily="18" charset="0"/>
                <a:cs typeface="Times New Roman" pitchFamily="18" charset="0"/>
              </a:rPr>
              <a:t>Жамбыл даңғылы №78 орналасқан жатақханада  121 студент тұрады. Ай сайын кезекшілік кестесі жасалынып бекітілді. Сағат 18:00-21:00 аралығында кезекші оқытушы барлық студенттерді түгелдеп,  фото есебін жасап кері байланысқа шығып отырады .</a:t>
            </a:r>
            <a:endParaRPr lang="ru-RU" sz="2000" dirty="0">
              <a:solidFill>
                <a:schemeClr val="bg1"/>
              </a:solidFill>
              <a:latin typeface="Times New Roman" pitchFamily="18" charset="0"/>
              <a:cs typeface="Times New Roman" pitchFamily="18" charset="0"/>
            </a:endParaRPr>
          </a:p>
        </p:txBody>
      </p:sp>
      <p:pic>
        <p:nvPicPr>
          <p:cNvPr id="1026" name="Picture 2" descr="C:\Users\админ\Desktop\4737fe5d-b122-40e3-ad61-59acd49c6ed1.jpg"/>
          <p:cNvPicPr>
            <a:picLocks noGrp="1" noChangeAspect="1" noChangeArrowheads="1"/>
          </p:cNvPicPr>
          <p:nvPr>
            <p:ph idx="1"/>
          </p:nvPr>
        </p:nvPicPr>
        <p:blipFill>
          <a:blip r:embed="rId2" cstate="print"/>
          <a:srcRect/>
          <a:stretch>
            <a:fillRect/>
          </a:stretch>
        </p:blipFill>
        <p:spPr bwMode="auto">
          <a:xfrm>
            <a:off x="785786" y="1500174"/>
            <a:ext cx="1643062" cy="1547810"/>
          </a:xfrm>
          <a:prstGeom prst="rect">
            <a:avLst/>
          </a:prstGeom>
          <a:ln>
            <a:noFill/>
          </a:ln>
          <a:effectLst>
            <a:softEdge rad="112500"/>
          </a:effectLst>
        </p:spPr>
      </p:pic>
      <p:pic>
        <p:nvPicPr>
          <p:cNvPr id="1027" name="Picture 3" descr="C:\Users\админ\Desktop\69ea0553-cd6d-4726-954b-7b13ce714a4e (1).jpg"/>
          <p:cNvPicPr>
            <a:picLocks noChangeAspect="1" noChangeArrowheads="1"/>
          </p:cNvPicPr>
          <p:nvPr/>
        </p:nvPicPr>
        <p:blipFill>
          <a:blip r:embed="rId3" cstate="print"/>
          <a:srcRect/>
          <a:stretch>
            <a:fillRect/>
          </a:stretch>
        </p:blipFill>
        <p:spPr bwMode="auto">
          <a:xfrm>
            <a:off x="2786050" y="1500174"/>
            <a:ext cx="1500198" cy="1571636"/>
          </a:xfrm>
          <a:prstGeom prst="rect">
            <a:avLst/>
          </a:prstGeom>
          <a:ln>
            <a:noFill/>
          </a:ln>
          <a:effectLst>
            <a:softEdge rad="112500"/>
          </a:effectLst>
        </p:spPr>
      </p:pic>
      <p:pic>
        <p:nvPicPr>
          <p:cNvPr id="1028" name="Picture 4" descr="C:\Users\админ\Desktop\d4e6911a-1195-404e-8849-f213ed6a0c04.jpg"/>
          <p:cNvPicPr>
            <a:picLocks noChangeAspect="1" noChangeArrowheads="1"/>
          </p:cNvPicPr>
          <p:nvPr/>
        </p:nvPicPr>
        <p:blipFill>
          <a:blip r:embed="rId4" cstate="print"/>
          <a:srcRect/>
          <a:stretch>
            <a:fillRect/>
          </a:stretch>
        </p:blipFill>
        <p:spPr bwMode="auto">
          <a:xfrm>
            <a:off x="4643438" y="1571612"/>
            <a:ext cx="1571636" cy="1571636"/>
          </a:xfrm>
          <a:prstGeom prst="rect">
            <a:avLst/>
          </a:prstGeom>
          <a:ln>
            <a:noFill/>
          </a:ln>
          <a:effectLst>
            <a:softEdge rad="112500"/>
          </a:effectLst>
        </p:spPr>
      </p:pic>
      <p:pic>
        <p:nvPicPr>
          <p:cNvPr id="1029" name="Picture 5" descr="C:\Users\админ\Desktop\5c43966c-93e7-4141-82e4-21a9ea308854.jpg"/>
          <p:cNvPicPr>
            <a:picLocks noChangeAspect="1" noChangeArrowheads="1"/>
          </p:cNvPicPr>
          <p:nvPr/>
        </p:nvPicPr>
        <p:blipFill>
          <a:blip r:embed="rId5" cstate="print"/>
          <a:srcRect/>
          <a:stretch>
            <a:fillRect/>
          </a:stretch>
        </p:blipFill>
        <p:spPr bwMode="auto">
          <a:xfrm>
            <a:off x="6715140" y="1571612"/>
            <a:ext cx="1714512" cy="1571636"/>
          </a:xfrm>
          <a:prstGeom prst="rect">
            <a:avLst/>
          </a:prstGeom>
          <a:ln>
            <a:noFill/>
          </a:ln>
          <a:effectLst>
            <a:softEdge rad="112500"/>
          </a:effectLst>
        </p:spPr>
      </p:pic>
      <p:pic>
        <p:nvPicPr>
          <p:cNvPr id="1030" name="Picture 6" descr="C:\Users\админ\Desktop\3c088c44-9ec0-46e4-8c40-6348a738974c.jpg"/>
          <p:cNvPicPr>
            <a:picLocks noChangeAspect="1" noChangeArrowheads="1"/>
          </p:cNvPicPr>
          <p:nvPr/>
        </p:nvPicPr>
        <p:blipFill>
          <a:blip r:embed="rId6" cstate="print"/>
          <a:srcRect/>
          <a:stretch>
            <a:fillRect/>
          </a:stretch>
        </p:blipFill>
        <p:spPr bwMode="auto">
          <a:xfrm>
            <a:off x="571472" y="3500438"/>
            <a:ext cx="1571623" cy="1785950"/>
          </a:xfrm>
          <a:prstGeom prst="rect">
            <a:avLst/>
          </a:prstGeom>
          <a:ln>
            <a:noFill/>
          </a:ln>
          <a:effectLst>
            <a:softEdge rad="112500"/>
          </a:effectLst>
        </p:spPr>
      </p:pic>
      <p:pic>
        <p:nvPicPr>
          <p:cNvPr id="1031" name="Picture 7" descr="C:\Users\админ\Desktop\9cd001fc-e940-4a87-bcae-d84a9301647b.jpg"/>
          <p:cNvPicPr>
            <a:picLocks noChangeAspect="1" noChangeArrowheads="1"/>
          </p:cNvPicPr>
          <p:nvPr/>
        </p:nvPicPr>
        <p:blipFill>
          <a:blip r:embed="rId7" cstate="print"/>
          <a:srcRect/>
          <a:stretch>
            <a:fillRect/>
          </a:stretch>
        </p:blipFill>
        <p:spPr bwMode="auto">
          <a:xfrm>
            <a:off x="2500298" y="3500438"/>
            <a:ext cx="1571636" cy="1785950"/>
          </a:xfrm>
          <a:prstGeom prst="rect">
            <a:avLst/>
          </a:prstGeom>
          <a:ln>
            <a:noFill/>
          </a:ln>
          <a:effectLst>
            <a:softEdge rad="112500"/>
          </a:effectLst>
        </p:spPr>
      </p:pic>
      <p:pic>
        <p:nvPicPr>
          <p:cNvPr id="1032" name="Picture 8" descr="C:\Users\админ\Desktop\a3bdd1e2-cc1a-4b77-9388-fda3086faf20.jpg"/>
          <p:cNvPicPr>
            <a:picLocks noChangeAspect="1" noChangeArrowheads="1"/>
          </p:cNvPicPr>
          <p:nvPr/>
        </p:nvPicPr>
        <p:blipFill>
          <a:blip r:embed="rId8" cstate="print"/>
          <a:srcRect/>
          <a:stretch>
            <a:fillRect/>
          </a:stretch>
        </p:blipFill>
        <p:spPr bwMode="auto">
          <a:xfrm>
            <a:off x="4429124" y="3500438"/>
            <a:ext cx="1714512" cy="1785950"/>
          </a:xfrm>
          <a:prstGeom prst="rect">
            <a:avLst/>
          </a:prstGeom>
          <a:ln>
            <a:noFill/>
          </a:ln>
          <a:effectLst>
            <a:softEdge rad="112500"/>
          </a:effectLst>
        </p:spPr>
      </p:pic>
      <p:pic>
        <p:nvPicPr>
          <p:cNvPr id="1033" name="Picture 9" descr="C:\Users\админ\Desktop\f910c1f6-93f7-41af-8f79-71e92ae67d9c.jpg"/>
          <p:cNvPicPr>
            <a:picLocks noChangeAspect="1" noChangeArrowheads="1"/>
          </p:cNvPicPr>
          <p:nvPr/>
        </p:nvPicPr>
        <p:blipFill>
          <a:blip r:embed="rId9"/>
          <a:srcRect/>
          <a:stretch>
            <a:fillRect/>
          </a:stretch>
        </p:blipFill>
        <p:spPr bwMode="auto">
          <a:xfrm>
            <a:off x="6429388" y="3429000"/>
            <a:ext cx="1689945" cy="178595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57200" y="152400"/>
            <a:ext cx="8229600" cy="1562088"/>
          </a:xfrm>
        </p:spPr>
        <p:txBody>
          <a:bodyPr>
            <a:normAutofit/>
          </a:bodyPr>
          <a:lstStyle/>
          <a:p>
            <a:r>
              <a:rPr lang="ru-RU" sz="1600" dirty="0" smtClean="0">
                <a:solidFill>
                  <a:schemeClr val="bg1"/>
                </a:solidFill>
                <a:latin typeface="Times New Roman" pitchFamily="18" charset="0"/>
                <a:cs typeface="Times New Roman" pitchFamily="18" charset="0"/>
              </a:rPr>
              <a:t>Жамбыл </a:t>
            </a:r>
            <a:r>
              <a:rPr lang="ru-RU" sz="1600" dirty="0" err="1" smtClean="0">
                <a:solidFill>
                  <a:schemeClr val="bg1"/>
                </a:solidFill>
                <a:latin typeface="Times New Roman" pitchFamily="18" charset="0"/>
                <a:cs typeface="Times New Roman" pitchFamily="18" charset="0"/>
              </a:rPr>
              <a:t>облысы</a:t>
            </a:r>
            <a:r>
              <a:rPr lang="ru-RU" sz="1600" dirty="0" smtClean="0">
                <a:solidFill>
                  <a:schemeClr val="bg1"/>
                </a:solidFill>
                <a:latin typeface="Times New Roman" pitchFamily="18" charset="0"/>
                <a:cs typeface="Times New Roman" pitchFamily="18" charset="0"/>
              </a:rPr>
              <a:t> </a:t>
            </a:r>
            <a:r>
              <a:rPr lang="ru-RU" sz="1600" dirty="0" err="1" smtClean="0">
                <a:solidFill>
                  <a:schemeClr val="bg1"/>
                </a:solidFill>
                <a:latin typeface="Times New Roman" pitchFamily="18" charset="0"/>
                <a:cs typeface="Times New Roman" pitchFamily="18" charset="0"/>
              </a:rPr>
              <a:t>әкімдігінің жастар</a:t>
            </a:r>
            <a:r>
              <a:rPr lang="ru-RU" sz="1600" dirty="0" smtClean="0">
                <a:solidFill>
                  <a:schemeClr val="bg1"/>
                </a:solidFill>
                <a:latin typeface="Times New Roman" pitchFamily="18" charset="0"/>
                <a:cs typeface="Times New Roman" pitchFamily="18" charset="0"/>
              </a:rPr>
              <a:t> </a:t>
            </a:r>
            <a:r>
              <a:rPr lang="ru-RU" sz="1600" dirty="0" err="1" smtClean="0">
                <a:solidFill>
                  <a:schemeClr val="bg1"/>
                </a:solidFill>
                <a:latin typeface="Times New Roman" pitchFamily="18" charset="0"/>
                <a:cs typeface="Times New Roman" pitchFamily="18" charset="0"/>
              </a:rPr>
              <a:t>саясаты</a:t>
            </a:r>
            <a:r>
              <a:rPr lang="ru-RU" sz="1600" dirty="0" smtClean="0">
                <a:solidFill>
                  <a:schemeClr val="bg1"/>
                </a:solidFill>
                <a:latin typeface="Times New Roman" pitchFamily="18" charset="0"/>
                <a:cs typeface="Times New Roman" pitchFamily="18" charset="0"/>
              </a:rPr>
              <a:t> </a:t>
            </a:r>
            <a:r>
              <a:rPr lang="ru-RU" sz="1600" dirty="0" err="1" smtClean="0">
                <a:solidFill>
                  <a:schemeClr val="bg1"/>
                </a:solidFill>
                <a:latin typeface="Times New Roman" pitchFamily="18" charset="0"/>
                <a:cs typeface="Times New Roman" pitchFamily="18" charset="0"/>
              </a:rPr>
              <a:t>мәселелері басқармасының әлеуметтік тапсырысы</a:t>
            </a:r>
            <a:r>
              <a:rPr lang="ru-RU" sz="1600" dirty="0" smtClean="0">
                <a:solidFill>
                  <a:schemeClr val="bg1"/>
                </a:solidFill>
                <a:latin typeface="Times New Roman" pitchFamily="18" charset="0"/>
                <a:cs typeface="Times New Roman" pitchFamily="18" charset="0"/>
              </a:rPr>
              <a:t> </a:t>
            </a:r>
            <a:r>
              <a:rPr lang="ru-RU" sz="1600" dirty="0" err="1" smtClean="0">
                <a:solidFill>
                  <a:schemeClr val="bg1"/>
                </a:solidFill>
                <a:latin typeface="Times New Roman" pitchFamily="18" charset="0"/>
                <a:cs typeface="Times New Roman" pitchFamily="18" charset="0"/>
              </a:rPr>
              <a:t>аясында</a:t>
            </a:r>
            <a:r>
              <a:rPr lang="ru-RU" sz="1600" dirty="0" smtClean="0">
                <a:solidFill>
                  <a:schemeClr val="bg1"/>
                </a:solidFill>
                <a:latin typeface="Times New Roman" pitchFamily="18" charset="0"/>
                <a:cs typeface="Times New Roman" pitchFamily="18" charset="0"/>
              </a:rPr>
              <a:t> </a:t>
            </a:r>
            <a:r>
              <a:rPr lang="ru-RU" sz="1600" dirty="0" err="1" smtClean="0">
                <a:solidFill>
                  <a:schemeClr val="bg1"/>
                </a:solidFill>
                <a:latin typeface="Times New Roman" pitchFamily="18" charset="0"/>
                <a:cs typeface="Times New Roman" pitchFamily="18" charset="0"/>
              </a:rPr>
              <a:t>әртүрлі </a:t>
            </a:r>
            <a:r>
              <a:rPr lang="ru-RU" sz="1600" dirty="0" smtClean="0">
                <a:solidFill>
                  <a:schemeClr val="bg1"/>
                </a:solidFill>
                <a:latin typeface="Times New Roman" pitchFamily="18" charset="0"/>
                <a:cs typeface="Times New Roman" pitchFamily="18" charset="0"/>
              </a:rPr>
              <a:t>этнос </a:t>
            </a:r>
            <a:r>
              <a:rPr lang="ru-RU" sz="1600" dirty="0" err="1" smtClean="0">
                <a:solidFill>
                  <a:schemeClr val="bg1"/>
                </a:solidFill>
                <a:latin typeface="Times New Roman" pitchFamily="18" charset="0"/>
                <a:cs typeface="Times New Roman" pitchFamily="18" charset="0"/>
              </a:rPr>
              <a:t>жастары</a:t>
            </a:r>
            <a:r>
              <a:rPr lang="ru-RU" sz="1600" dirty="0" smtClean="0">
                <a:solidFill>
                  <a:schemeClr val="bg1"/>
                </a:solidFill>
                <a:latin typeface="Times New Roman" pitchFamily="18" charset="0"/>
                <a:cs typeface="Times New Roman" pitchFamily="18" charset="0"/>
              </a:rPr>
              <a:t> </a:t>
            </a:r>
            <a:r>
              <a:rPr lang="ru-RU" sz="1600" dirty="0" err="1" smtClean="0">
                <a:solidFill>
                  <a:schemeClr val="bg1"/>
                </a:solidFill>
                <a:latin typeface="Times New Roman" pitchFamily="18" charset="0"/>
                <a:cs typeface="Times New Roman" pitchFamily="18" charset="0"/>
              </a:rPr>
              <a:t>арасында</a:t>
            </a:r>
            <a:r>
              <a:rPr lang="ru-RU" sz="1600" dirty="0" smtClean="0">
                <a:solidFill>
                  <a:schemeClr val="bg1"/>
                </a:solidFill>
                <a:latin typeface="Times New Roman" pitchFamily="18" charset="0"/>
                <a:cs typeface="Times New Roman" pitchFamily="18" charset="0"/>
              </a:rPr>
              <a:t> «</a:t>
            </a:r>
            <a:r>
              <a:rPr lang="ru-RU" sz="1600" dirty="0" err="1" smtClean="0">
                <a:solidFill>
                  <a:schemeClr val="bg1"/>
                </a:solidFill>
                <a:latin typeface="Times New Roman" pitchFamily="18" charset="0"/>
                <a:cs typeface="Times New Roman" pitchFamily="18" charset="0"/>
              </a:rPr>
              <a:t>Бір</a:t>
            </a:r>
            <a:r>
              <a:rPr lang="ru-RU" sz="1600" dirty="0" smtClean="0">
                <a:solidFill>
                  <a:schemeClr val="bg1"/>
                </a:solidFill>
                <a:latin typeface="Times New Roman" pitchFamily="18" charset="0"/>
                <a:cs typeface="Times New Roman" pitchFamily="18" charset="0"/>
              </a:rPr>
              <a:t> </a:t>
            </a:r>
            <a:r>
              <a:rPr lang="ru-RU" sz="1600" dirty="0" err="1" smtClean="0">
                <a:solidFill>
                  <a:schemeClr val="bg1"/>
                </a:solidFill>
                <a:latin typeface="Times New Roman" pitchFamily="18" charset="0"/>
                <a:cs typeface="Times New Roman" pitchFamily="18" charset="0"/>
              </a:rPr>
              <a:t>халық-бір </a:t>
            </a:r>
            <a:r>
              <a:rPr lang="ru-RU" sz="1600" dirty="0" smtClean="0">
                <a:solidFill>
                  <a:schemeClr val="bg1"/>
                </a:solidFill>
                <a:latin typeface="Times New Roman" pitchFamily="18" charset="0"/>
                <a:cs typeface="Times New Roman" pitchFamily="18" charset="0"/>
              </a:rPr>
              <a:t>ел –</a:t>
            </a:r>
            <a:r>
              <a:rPr lang="ru-RU" sz="1600" dirty="0" err="1" smtClean="0">
                <a:solidFill>
                  <a:schemeClr val="bg1"/>
                </a:solidFill>
                <a:latin typeface="Times New Roman" pitchFamily="18" charset="0"/>
                <a:cs typeface="Times New Roman" pitchFamily="18" charset="0"/>
              </a:rPr>
              <a:t>бір</a:t>
            </a:r>
            <a:r>
              <a:rPr lang="ru-RU" sz="1600" dirty="0" smtClean="0">
                <a:solidFill>
                  <a:schemeClr val="bg1"/>
                </a:solidFill>
                <a:latin typeface="Times New Roman" pitchFamily="18" charset="0"/>
                <a:cs typeface="Times New Roman" pitchFamily="18" charset="0"/>
              </a:rPr>
              <a:t> </a:t>
            </a:r>
            <a:r>
              <a:rPr lang="ru-RU" sz="1600" dirty="0" err="1" smtClean="0">
                <a:solidFill>
                  <a:schemeClr val="bg1"/>
                </a:solidFill>
                <a:latin typeface="Times New Roman" pitchFamily="18" charset="0"/>
                <a:cs typeface="Times New Roman" pitchFamily="18" charset="0"/>
              </a:rPr>
              <a:t>тағдыр</a:t>
            </a:r>
            <a:r>
              <a:rPr lang="ru-RU" sz="1600" dirty="0" smtClean="0">
                <a:solidFill>
                  <a:schemeClr val="bg1"/>
                </a:solidFill>
                <a:latin typeface="Times New Roman" pitchFamily="18" charset="0"/>
                <a:cs typeface="Times New Roman" pitchFamily="18" charset="0"/>
              </a:rPr>
              <a:t>» </a:t>
            </a:r>
            <a:r>
              <a:rPr lang="ru-RU" sz="1600" dirty="0" err="1" smtClean="0">
                <a:solidFill>
                  <a:schemeClr val="bg1"/>
                </a:solidFill>
                <a:latin typeface="Times New Roman" pitchFamily="18" charset="0"/>
                <a:cs typeface="Times New Roman" pitchFamily="18" charset="0"/>
              </a:rPr>
              <a:t>атты</a:t>
            </a:r>
            <a:r>
              <a:rPr lang="ru-RU" sz="1600" dirty="0" smtClean="0">
                <a:solidFill>
                  <a:schemeClr val="bg1"/>
                </a:solidFill>
                <a:latin typeface="Times New Roman" pitchFamily="18" charset="0"/>
                <a:cs typeface="Times New Roman" pitchFamily="18" charset="0"/>
              </a:rPr>
              <a:t> </a:t>
            </a:r>
            <a:r>
              <a:rPr lang="ru-RU" sz="1600" dirty="0" err="1" smtClean="0">
                <a:solidFill>
                  <a:schemeClr val="bg1"/>
                </a:solidFill>
                <a:latin typeface="Times New Roman" pitchFamily="18" charset="0"/>
                <a:cs typeface="Times New Roman" pitchFamily="18" charset="0"/>
              </a:rPr>
              <a:t>облыстық спартакиадада</a:t>
            </a:r>
            <a:r>
              <a:rPr lang="ru-RU" sz="1600" dirty="0" smtClean="0">
                <a:solidFill>
                  <a:schemeClr val="bg1"/>
                </a:solidFill>
                <a:latin typeface="Times New Roman" pitchFamily="18" charset="0"/>
                <a:cs typeface="Times New Roman" pitchFamily="18" charset="0"/>
              </a:rPr>
              <a:t> “</a:t>
            </a:r>
            <a:r>
              <a:rPr lang="ru-RU" sz="1600" dirty="0" err="1" smtClean="0">
                <a:solidFill>
                  <a:schemeClr val="bg1"/>
                </a:solidFill>
                <a:latin typeface="Times New Roman" pitchFamily="18" charset="0"/>
                <a:cs typeface="Times New Roman" pitchFamily="18" charset="0"/>
              </a:rPr>
              <a:t>Тараз-Болашақ</a:t>
            </a:r>
            <a:r>
              <a:rPr lang="ru-RU" sz="1600" dirty="0" smtClean="0">
                <a:solidFill>
                  <a:schemeClr val="bg1"/>
                </a:solidFill>
                <a:latin typeface="Times New Roman" pitchFamily="18" charset="0"/>
                <a:cs typeface="Times New Roman" pitchFamily="18" charset="0"/>
              </a:rPr>
              <a:t>» </a:t>
            </a:r>
            <a:r>
              <a:rPr lang="ru-RU" sz="1600" dirty="0" err="1" smtClean="0">
                <a:solidFill>
                  <a:schemeClr val="bg1"/>
                </a:solidFill>
                <a:latin typeface="Times New Roman" pitchFamily="18" charset="0"/>
                <a:cs typeface="Times New Roman" pitchFamily="18" charset="0"/>
              </a:rPr>
              <a:t>жоғары медициналық колледжі</a:t>
            </a:r>
            <a:r>
              <a:rPr lang="ru-RU" sz="1600" dirty="0" smtClean="0">
                <a:solidFill>
                  <a:schemeClr val="bg1"/>
                </a:solidFill>
                <a:latin typeface="Times New Roman" pitchFamily="18" charset="0"/>
                <a:cs typeface="Times New Roman" pitchFamily="18" charset="0"/>
              </a:rPr>
              <a:t> </a:t>
            </a:r>
            <a:r>
              <a:rPr sz="1600" dirty="0" smtClean="0">
                <a:solidFill>
                  <a:schemeClr val="bg1"/>
                </a:solidFill>
                <a:latin typeface="Times New Roman" pitchFamily="18" charset="0"/>
                <a:cs typeface="Times New Roman" pitchFamily="18" charset="0"/>
              </a:rPr>
              <a:t>II- </a:t>
            </a:r>
            <a:r>
              <a:rPr lang="ru-RU" sz="1600" dirty="0" err="1" smtClean="0">
                <a:solidFill>
                  <a:schemeClr val="bg1"/>
                </a:solidFill>
                <a:latin typeface="Times New Roman" pitchFamily="18" charset="0"/>
                <a:cs typeface="Times New Roman" pitchFamily="18" charset="0"/>
              </a:rPr>
              <a:t>орынды</a:t>
            </a:r>
            <a:r>
              <a:rPr lang="ru-RU" sz="1600" dirty="0" smtClean="0">
                <a:solidFill>
                  <a:schemeClr val="bg1"/>
                </a:solidFill>
                <a:latin typeface="Times New Roman" pitchFamily="18" charset="0"/>
                <a:cs typeface="Times New Roman" pitchFamily="18" charset="0"/>
              </a:rPr>
              <a:t>  </a:t>
            </a:r>
            <a:r>
              <a:rPr lang="ru-RU" sz="1600" dirty="0" err="1" smtClean="0">
                <a:solidFill>
                  <a:schemeClr val="bg1"/>
                </a:solidFill>
                <a:latin typeface="Times New Roman" pitchFamily="18" charset="0"/>
                <a:cs typeface="Times New Roman" pitchFamily="18" charset="0"/>
              </a:rPr>
              <a:t>иеленіп</a:t>
            </a:r>
            <a:r>
              <a:rPr lang="ru-RU" sz="1600" dirty="0" smtClean="0">
                <a:solidFill>
                  <a:schemeClr val="bg1"/>
                </a:solidFill>
                <a:latin typeface="Times New Roman" pitchFamily="18" charset="0"/>
                <a:cs typeface="Times New Roman" pitchFamily="18" charset="0"/>
              </a:rPr>
              <a:t>, </a:t>
            </a:r>
            <a:r>
              <a:rPr lang="ru-RU" sz="1600" dirty="0" err="1" smtClean="0">
                <a:solidFill>
                  <a:schemeClr val="bg1"/>
                </a:solidFill>
                <a:latin typeface="Times New Roman" pitchFamily="18" charset="0"/>
                <a:cs typeface="Times New Roman" pitchFamily="18" charset="0"/>
              </a:rPr>
              <a:t>алғыс хатпен</a:t>
            </a:r>
            <a:r>
              <a:rPr lang="ru-RU" sz="1600" dirty="0" smtClean="0">
                <a:solidFill>
                  <a:schemeClr val="bg1"/>
                </a:solidFill>
                <a:latin typeface="Times New Roman" pitchFamily="18" charset="0"/>
                <a:cs typeface="Times New Roman" pitchFamily="18" charset="0"/>
              </a:rPr>
              <a:t> </a:t>
            </a:r>
            <a:r>
              <a:rPr lang="ru-RU" sz="1600" dirty="0" err="1" smtClean="0">
                <a:solidFill>
                  <a:schemeClr val="bg1"/>
                </a:solidFill>
                <a:latin typeface="Times New Roman" pitchFamily="18" charset="0"/>
                <a:cs typeface="Times New Roman" pitchFamily="18" charset="0"/>
              </a:rPr>
              <a:t>марапатталды</a:t>
            </a:r>
            <a:r>
              <a:rPr lang="ru-RU" sz="1600" dirty="0" smtClean="0">
                <a:solidFill>
                  <a:schemeClr val="bg1"/>
                </a:solidFill>
                <a:latin typeface="Times New Roman" pitchFamily="18" charset="0"/>
                <a:cs typeface="Times New Roman" pitchFamily="18" charset="0"/>
              </a:rPr>
              <a:t>.</a:t>
            </a:r>
            <a:endParaRPr lang="ru-RU" sz="1600" dirty="0">
              <a:solidFill>
                <a:schemeClr val="bg1"/>
              </a:solidFill>
              <a:latin typeface="Times New Roman" pitchFamily="18" charset="0"/>
              <a:cs typeface="Times New Roman" pitchFamily="18" charset="0"/>
            </a:endParaRPr>
          </a:p>
        </p:txBody>
      </p:sp>
      <p:pic>
        <p:nvPicPr>
          <p:cNvPr id="1026" name="Picture 2" descr="C:\Users\админ\Desktop\eb83323f-8740-4a81-9c30-b70f691244b9.jpg"/>
          <p:cNvPicPr>
            <a:picLocks noGrp="1" noChangeAspect="1" noChangeArrowheads="1"/>
          </p:cNvPicPr>
          <p:nvPr>
            <p:ph idx="1"/>
          </p:nvPr>
        </p:nvPicPr>
        <p:blipFill>
          <a:blip r:embed="rId3"/>
          <a:srcRect/>
          <a:stretch>
            <a:fillRect/>
          </a:stretch>
        </p:blipFill>
        <p:spPr bwMode="auto">
          <a:xfrm>
            <a:off x="357158" y="2000240"/>
            <a:ext cx="4000528" cy="3500462"/>
          </a:xfrm>
          <a:prstGeom prst="rect">
            <a:avLst/>
          </a:prstGeom>
          <a:ln>
            <a:noFill/>
          </a:ln>
          <a:effectLst>
            <a:softEdge rad="112500"/>
          </a:effectLst>
        </p:spPr>
      </p:pic>
      <p:pic>
        <p:nvPicPr>
          <p:cNvPr id="1027" name="Picture 3" descr="C:\Users\админ\Desktop\4f299a6b-16f3-4a2f-a8eb-40e866f59eac (1).jpg"/>
          <p:cNvPicPr>
            <a:picLocks noChangeAspect="1" noChangeArrowheads="1"/>
          </p:cNvPicPr>
          <p:nvPr/>
        </p:nvPicPr>
        <p:blipFill>
          <a:blip r:embed="rId4"/>
          <a:srcRect/>
          <a:stretch>
            <a:fillRect/>
          </a:stretch>
        </p:blipFill>
        <p:spPr bwMode="auto">
          <a:xfrm>
            <a:off x="4643438" y="2000240"/>
            <a:ext cx="4071966" cy="350046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rmAutofit/>
          </a:bodyPr>
          <a:lstStyle/>
          <a:p>
            <a:r>
              <a:rPr lang="ru-RU" sz="1800" dirty="0" err="1" smtClean="0">
                <a:solidFill>
                  <a:schemeClr val="bg1"/>
                </a:solidFill>
                <a:latin typeface="Times New Roman" pitchFamily="18" charset="0"/>
                <a:cs typeface="Times New Roman" pitchFamily="18" charset="0"/>
              </a:rPr>
              <a:t>Тәрбие бөлімінің ұйымдастыруымен </a:t>
            </a:r>
            <a:r>
              <a:rPr lang="ru-RU" sz="1800" dirty="0" smtClean="0">
                <a:solidFill>
                  <a:schemeClr val="bg1"/>
                </a:solidFill>
                <a:latin typeface="Times New Roman" pitchFamily="18" charset="0"/>
                <a:cs typeface="Times New Roman" pitchFamily="18" charset="0"/>
              </a:rPr>
              <a:t>1- курс </a:t>
            </a:r>
            <a:r>
              <a:rPr lang="ru-RU" sz="1800" dirty="0" err="1" smtClean="0">
                <a:solidFill>
                  <a:schemeClr val="bg1"/>
                </a:solidFill>
                <a:latin typeface="Times New Roman" pitchFamily="18" charset="0"/>
                <a:cs typeface="Times New Roman" pitchFamily="18" charset="0"/>
              </a:rPr>
              <a:t>студенттері</a:t>
            </a:r>
            <a:r>
              <a:rPr lang="ru-RU" sz="1800" dirty="0" smtClean="0">
                <a:solidFill>
                  <a:schemeClr val="bg1"/>
                </a:solidFill>
                <a:latin typeface="Times New Roman" pitchFamily="18" charset="0"/>
                <a:cs typeface="Times New Roman" pitchFamily="18" charset="0"/>
              </a:rPr>
              <a:t>  </a:t>
            </a:r>
            <a:r>
              <a:rPr lang="ru-RU" sz="1800" dirty="0" err="1" smtClean="0">
                <a:solidFill>
                  <a:schemeClr val="bg1"/>
                </a:solidFill>
                <a:latin typeface="Times New Roman" pitchFamily="18" charset="0"/>
                <a:cs typeface="Times New Roman" pitchFamily="18" charset="0"/>
              </a:rPr>
              <a:t>арасында</a:t>
            </a:r>
            <a:r>
              <a:rPr lang="ru-RU" sz="1800" dirty="0" smtClean="0">
                <a:solidFill>
                  <a:schemeClr val="bg1"/>
                </a:solidFill>
                <a:latin typeface="Times New Roman" pitchFamily="18" charset="0"/>
                <a:cs typeface="Times New Roman" pitchFamily="18" charset="0"/>
              </a:rPr>
              <a:t> « </a:t>
            </a:r>
            <a:r>
              <a:rPr lang="ru-RU" sz="1800" dirty="0" err="1" smtClean="0">
                <a:solidFill>
                  <a:schemeClr val="bg1"/>
                </a:solidFill>
                <a:latin typeface="Times New Roman" pitchFamily="18" charset="0"/>
                <a:cs typeface="Times New Roman" pitchFamily="18" charset="0"/>
              </a:rPr>
              <a:t>Армысың </a:t>
            </a:r>
            <a:r>
              <a:rPr lang="ru-RU" sz="1800" dirty="0" smtClean="0">
                <a:solidFill>
                  <a:schemeClr val="bg1"/>
                </a:solidFill>
                <a:latin typeface="Times New Roman" pitchFamily="18" charset="0"/>
                <a:cs typeface="Times New Roman" pitchFamily="18" charset="0"/>
              </a:rPr>
              <a:t>алтын </a:t>
            </a:r>
            <a:r>
              <a:rPr lang="ru-RU" sz="1800" dirty="0" err="1" smtClean="0">
                <a:solidFill>
                  <a:schemeClr val="bg1"/>
                </a:solidFill>
                <a:latin typeface="Times New Roman" pitchFamily="18" charset="0"/>
                <a:cs typeface="Times New Roman" pitchFamily="18" charset="0"/>
              </a:rPr>
              <a:t>күз</a:t>
            </a:r>
            <a:r>
              <a:rPr lang="ru-RU" sz="1800" dirty="0" smtClean="0">
                <a:solidFill>
                  <a:schemeClr val="bg1"/>
                </a:solidFill>
                <a:latin typeface="Times New Roman" pitchFamily="18" charset="0"/>
                <a:cs typeface="Times New Roman" pitchFamily="18" charset="0"/>
              </a:rPr>
              <a:t>» </a:t>
            </a:r>
            <a:r>
              <a:rPr lang="ru-RU" sz="1800" dirty="0" err="1" smtClean="0">
                <a:solidFill>
                  <a:schemeClr val="bg1"/>
                </a:solidFill>
                <a:latin typeface="Times New Roman" pitchFamily="18" charset="0"/>
                <a:cs typeface="Times New Roman" pitchFamily="18" charset="0"/>
              </a:rPr>
              <a:t>атты</a:t>
            </a:r>
            <a:r>
              <a:rPr lang="ru-RU" sz="1800" dirty="0" smtClean="0">
                <a:solidFill>
                  <a:schemeClr val="bg1"/>
                </a:solidFill>
                <a:latin typeface="Times New Roman" pitchFamily="18" charset="0"/>
                <a:cs typeface="Times New Roman" pitchFamily="18" charset="0"/>
              </a:rPr>
              <a:t> </a:t>
            </a:r>
            <a:r>
              <a:rPr lang="ru-RU" sz="1800" dirty="0" err="1" smtClean="0">
                <a:solidFill>
                  <a:schemeClr val="bg1"/>
                </a:solidFill>
                <a:latin typeface="Times New Roman" pitchFamily="18" charset="0"/>
                <a:cs typeface="Times New Roman" pitchFamily="18" charset="0"/>
              </a:rPr>
              <a:t>күзгі </a:t>
            </a:r>
            <a:r>
              <a:rPr lang="ru-RU" sz="1800" dirty="0" smtClean="0">
                <a:solidFill>
                  <a:schemeClr val="bg1"/>
                </a:solidFill>
                <a:latin typeface="Times New Roman" pitchFamily="18" charset="0"/>
                <a:cs typeface="Times New Roman" pitchFamily="18" charset="0"/>
              </a:rPr>
              <a:t>бал </a:t>
            </a:r>
            <a:r>
              <a:rPr lang="ru-RU" sz="1800" dirty="0" err="1" smtClean="0">
                <a:solidFill>
                  <a:schemeClr val="bg1"/>
                </a:solidFill>
                <a:latin typeface="Times New Roman" pitchFamily="18" charset="0"/>
                <a:cs typeface="Times New Roman" pitchFamily="18" charset="0"/>
              </a:rPr>
              <a:t>байқауы өткізілді</a:t>
            </a:r>
            <a:r>
              <a:rPr lang="ru-RU" sz="1800" dirty="0" smtClean="0">
                <a:solidFill>
                  <a:schemeClr val="bg1"/>
                </a:solidFill>
                <a:latin typeface="Times New Roman" pitchFamily="18" charset="0"/>
                <a:cs typeface="Times New Roman" pitchFamily="18" charset="0"/>
              </a:rPr>
              <a:t>.</a:t>
            </a:r>
            <a:endParaRPr lang="ru-RU" sz="1800" dirty="0">
              <a:solidFill>
                <a:schemeClr val="bg1"/>
              </a:solidFill>
              <a:latin typeface="Times New Roman" pitchFamily="18" charset="0"/>
              <a:cs typeface="Times New Roman" pitchFamily="18" charset="0"/>
            </a:endParaRPr>
          </a:p>
        </p:txBody>
      </p:sp>
      <p:pic>
        <p:nvPicPr>
          <p:cNvPr id="5122" name="Picture 2" descr="C:\Users\админ\Desktop\0f2e6fe7-8e1b-44a0-b447-914fdbee465f.jpg"/>
          <p:cNvPicPr>
            <a:picLocks noGrp="1" noChangeAspect="1" noChangeArrowheads="1"/>
          </p:cNvPicPr>
          <p:nvPr>
            <p:ph idx="1"/>
          </p:nvPr>
        </p:nvPicPr>
        <p:blipFill>
          <a:blip r:embed="rId2" cstate="print"/>
          <a:srcRect/>
          <a:stretch>
            <a:fillRect/>
          </a:stretch>
        </p:blipFill>
        <p:spPr bwMode="auto">
          <a:xfrm>
            <a:off x="857224" y="1571612"/>
            <a:ext cx="2183514" cy="2333628"/>
          </a:xfrm>
          <a:prstGeom prst="rect">
            <a:avLst/>
          </a:prstGeom>
          <a:ln>
            <a:noFill/>
          </a:ln>
          <a:effectLst>
            <a:softEdge rad="112500"/>
          </a:effectLst>
        </p:spPr>
      </p:pic>
      <p:pic>
        <p:nvPicPr>
          <p:cNvPr id="5123" name="Picture 3" descr="C:\Users\админ\Desktop\9f7c8adc-42b4-479c-8a76-7ec06e09741b.jpg"/>
          <p:cNvPicPr>
            <a:picLocks noChangeAspect="1" noChangeArrowheads="1"/>
          </p:cNvPicPr>
          <p:nvPr/>
        </p:nvPicPr>
        <p:blipFill>
          <a:blip r:embed="rId3" cstate="print"/>
          <a:srcRect/>
          <a:stretch>
            <a:fillRect/>
          </a:stretch>
        </p:blipFill>
        <p:spPr bwMode="auto">
          <a:xfrm>
            <a:off x="3214678" y="1500174"/>
            <a:ext cx="2211068" cy="2357454"/>
          </a:xfrm>
          <a:prstGeom prst="rect">
            <a:avLst/>
          </a:prstGeom>
          <a:ln>
            <a:noFill/>
          </a:ln>
          <a:effectLst>
            <a:softEdge rad="112500"/>
          </a:effectLst>
        </p:spPr>
      </p:pic>
      <p:pic>
        <p:nvPicPr>
          <p:cNvPr id="5124" name="Picture 4" descr="C:\Users\админ\Desktop\cc63627c-ab54-4c2d-a7e7-fc763a3cb6f4.jpg"/>
          <p:cNvPicPr>
            <a:picLocks noChangeAspect="1" noChangeArrowheads="1"/>
          </p:cNvPicPr>
          <p:nvPr/>
        </p:nvPicPr>
        <p:blipFill>
          <a:blip r:embed="rId4" cstate="print"/>
          <a:srcRect/>
          <a:stretch>
            <a:fillRect/>
          </a:stretch>
        </p:blipFill>
        <p:spPr bwMode="auto">
          <a:xfrm>
            <a:off x="5643570" y="1428736"/>
            <a:ext cx="2857520" cy="2428868"/>
          </a:xfrm>
          <a:prstGeom prst="rect">
            <a:avLst/>
          </a:prstGeom>
          <a:ln>
            <a:noFill/>
          </a:ln>
          <a:effectLst>
            <a:softEdge rad="112500"/>
          </a:effectLst>
        </p:spPr>
      </p:pic>
      <p:pic>
        <p:nvPicPr>
          <p:cNvPr id="5125" name="Picture 5" descr="C:\Users\админ\Desktop\e0461214-5dc9-411b-843f-90bfdbc7a752.jpg"/>
          <p:cNvPicPr>
            <a:picLocks noChangeAspect="1" noChangeArrowheads="1"/>
          </p:cNvPicPr>
          <p:nvPr/>
        </p:nvPicPr>
        <p:blipFill>
          <a:blip r:embed="rId5" cstate="print"/>
          <a:srcRect/>
          <a:stretch>
            <a:fillRect/>
          </a:stretch>
        </p:blipFill>
        <p:spPr bwMode="auto">
          <a:xfrm>
            <a:off x="1714480" y="4143380"/>
            <a:ext cx="2637824" cy="2071702"/>
          </a:xfrm>
          <a:prstGeom prst="rect">
            <a:avLst/>
          </a:prstGeom>
          <a:ln>
            <a:noFill/>
          </a:ln>
          <a:effectLst>
            <a:softEdge rad="112500"/>
          </a:effectLst>
        </p:spPr>
      </p:pic>
      <p:pic>
        <p:nvPicPr>
          <p:cNvPr id="5126" name="Picture 6" descr="C:\Users\админ\Desktop\16ec186f-6ba1-434e-9d5c-73a89d5252ae.jpg"/>
          <p:cNvPicPr>
            <a:picLocks noChangeAspect="1" noChangeArrowheads="1"/>
          </p:cNvPicPr>
          <p:nvPr/>
        </p:nvPicPr>
        <p:blipFill>
          <a:blip r:embed="rId6" cstate="print"/>
          <a:srcRect/>
          <a:stretch>
            <a:fillRect/>
          </a:stretch>
        </p:blipFill>
        <p:spPr bwMode="auto">
          <a:xfrm>
            <a:off x="5072066" y="4143380"/>
            <a:ext cx="2857488" cy="200026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57200" y="152400"/>
            <a:ext cx="8229600" cy="2562220"/>
          </a:xfrm>
        </p:spPr>
        <p:txBody>
          <a:bodyPr>
            <a:noAutofit/>
          </a:bodyPr>
          <a:lstStyle/>
          <a:p>
            <a:r>
              <a:rPr lang="ru-RU" sz="1400" dirty="0" err="1" smtClean="0">
                <a:solidFill>
                  <a:schemeClr val="bg1"/>
                </a:solidFill>
                <a:latin typeface="Times New Roman" pitchFamily="18" charset="0"/>
                <a:cs typeface="Times New Roman" pitchFamily="18" charset="0"/>
              </a:rPr>
              <a:t>Тәрбие бөлімінің ұйымдастыруымен </a:t>
            </a:r>
            <a:r>
              <a:rPr lang="ru-RU" sz="1400" dirty="0" smtClean="0">
                <a:solidFill>
                  <a:schemeClr val="bg1"/>
                </a:solidFill>
                <a:latin typeface="Times New Roman" pitchFamily="18" charset="0"/>
                <a:cs typeface="Times New Roman" pitchFamily="18" charset="0"/>
              </a:rPr>
              <a:t>1-2 курс </a:t>
            </a:r>
            <a:r>
              <a:rPr lang="ru-RU" sz="1400" dirty="0" err="1" smtClean="0">
                <a:solidFill>
                  <a:schemeClr val="bg1"/>
                </a:solidFill>
                <a:latin typeface="Times New Roman" pitchFamily="18" charset="0"/>
                <a:cs typeface="Times New Roman" pitchFamily="18" charset="0"/>
              </a:rPr>
              <a:t>студенттері</a:t>
            </a:r>
            <a:r>
              <a:rPr lang="ru-RU" sz="1400" dirty="0" smtClean="0">
                <a:solidFill>
                  <a:schemeClr val="bg1"/>
                </a:solidFill>
                <a:latin typeface="Times New Roman" pitchFamily="18" charset="0"/>
                <a:cs typeface="Times New Roman" pitchFamily="18" charset="0"/>
              </a:rPr>
              <a:t> </a:t>
            </a:r>
            <a:r>
              <a:rPr lang="ru-RU" sz="1400" dirty="0" err="1" smtClean="0">
                <a:solidFill>
                  <a:schemeClr val="bg1"/>
                </a:solidFill>
                <a:latin typeface="Times New Roman" pitchFamily="18" charset="0"/>
                <a:cs typeface="Times New Roman" pitchFamily="18" charset="0"/>
              </a:rPr>
              <a:t>арасында</a:t>
            </a:r>
            <a:r>
              <a:rPr lang="ru-RU" sz="1400" dirty="0" smtClean="0">
                <a:solidFill>
                  <a:schemeClr val="bg1"/>
                </a:solidFill>
                <a:latin typeface="Times New Roman" pitchFamily="18" charset="0"/>
                <a:cs typeface="Times New Roman" pitchFamily="18" charset="0"/>
              </a:rPr>
              <a:t> «</a:t>
            </a:r>
            <a:r>
              <a:rPr lang="ru-RU" sz="1400" dirty="0" err="1" smtClean="0">
                <a:solidFill>
                  <a:schemeClr val="bg1"/>
                </a:solidFill>
                <a:latin typeface="Times New Roman" pitchFamily="18" charset="0"/>
                <a:cs typeface="Times New Roman" pitchFamily="18" charset="0"/>
              </a:rPr>
              <a:t>Жасөспірімдер арасында</a:t>
            </a:r>
            <a:r>
              <a:rPr lang="ru-RU" sz="1400" dirty="0" smtClean="0">
                <a:solidFill>
                  <a:schemeClr val="bg1"/>
                </a:solidFill>
                <a:latin typeface="Times New Roman" pitchFamily="18" charset="0"/>
                <a:cs typeface="Times New Roman" pitchFamily="18" charset="0"/>
              </a:rPr>
              <a:t> </a:t>
            </a:r>
            <a:r>
              <a:rPr lang="ru-RU" sz="1400" dirty="0" err="1" smtClean="0">
                <a:solidFill>
                  <a:schemeClr val="bg1"/>
                </a:solidFill>
                <a:latin typeface="Times New Roman" pitchFamily="18" charset="0"/>
                <a:cs typeface="Times New Roman" pitchFamily="18" charset="0"/>
              </a:rPr>
              <a:t>құқықбұзушылық</a:t>
            </a:r>
            <a:r>
              <a:rPr lang="ru-RU" sz="1400" dirty="0" smtClean="0">
                <a:solidFill>
                  <a:schemeClr val="bg1"/>
                </a:solidFill>
                <a:latin typeface="Times New Roman" pitchFamily="18" charset="0"/>
                <a:cs typeface="Times New Roman" pitchFamily="18" charset="0"/>
              </a:rPr>
              <a:t>, </a:t>
            </a:r>
            <a:r>
              <a:rPr lang="ru-RU" sz="1400" dirty="0" err="1" smtClean="0">
                <a:solidFill>
                  <a:schemeClr val="bg1"/>
                </a:solidFill>
                <a:latin typeface="Times New Roman" pitchFamily="18" charset="0"/>
                <a:cs typeface="Times New Roman" pitchFamily="18" charset="0"/>
              </a:rPr>
              <a:t>зорлық-зомбылық</a:t>
            </a:r>
            <a:r>
              <a:rPr lang="ru-RU" sz="1400" dirty="0" smtClean="0">
                <a:solidFill>
                  <a:schemeClr val="bg1"/>
                </a:solidFill>
                <a:latin typeface="Times New Roman" pitchFamily="18" charset="0"/>
                <a:cs typeface="Times New Roman" pitchFamily="18" charset="0"/>
              </a:rPr>
              <a:t>, </a:t>
            </a:r>
            <a:r>
              <a:rPr lang="ru-RU" sz="1400" dirty="0" err="1" smtClean="0">
                <a:solidFill>
                  <a:schemeClr val="bg1"/>
                </a:solidFill>
                <a:latin typeface="Times New Roman" pitchFamily="18" charset="0"/>
                <a:cs typeface="Times New Roman" pitchFamily="18" charset="0"/>
              </a:rPr>
              <a:t>кибербуллинг</a:t>
            </a:r>
            <a:r>
              <a:rPr lang="ru-RU" sz="1400" dirty="0" smtClean="0">
                <a:solidFill>
                  <a:schemeClr val="bg1"/>
                </a:solidFill>
                <a:latin typeface="Times New Roman" pitchFamily="18" charset="0"/>
                <a:cs typeface="Times New Roman" pitchFamily="18" charset="0"/>
              </a:rPr>
              <a:t>, </a:t>
            </a:r>
            <a:r>
              <a:rPr lang="ru-RU" sz="1400" dirty="0" err="1" smtClean="0">
                <a:solidFill>
                  <a:schemeClr val="bg1"/>
                </a:solidFill>
                <a:latin typeface="Times New Roman" pitchFamily="18" charset="0"/>
                <a:cs typeface="Times New Roman" pitchFamily="18" charset="0"/>
              </a:rPr>
              <a:t>қатыгездің алдын</a:t>
            </a:r>
            <a:r>
              <a:rPr lang="ru-RU" sz="1400" dirty="0" smtClean="0">
                <a:solidFill>
                  <a:schemeClr val="bg1"/>
                </a:solidFill>
                <a:latin typeface="Times New Roman" pitchFamily="18" charset="0"/>
                <a:cs typeface="Times New Roman" pitchFamily="18" charset="0"/>
              </a:rPr>
              <a:t> </a:t>
            </a:r>
            <a:r>
              <a:rPr lang="ru-RU" sz="1400" dirty="0" err="1" smtClean="0">
                <a:solidFill>
                  <a:schemeClr val="bg1"/>
                </a:solidFill>
                <a:latin typeface="Times New Roman" pitchFamily="18" charset="0"/>
                <a:cs typeface="Times New Roman" pitchFamily="18" charset="0"/>
              </a:rPr>
              <a:t>алу</a:t>
            </a:r>
            <a:r>
              <a:rPr lang="ru-RU" sz="1400" dirty="0" smtClean="0">
                <a:solidFill>
                  <a:schemeClr val="bg1"/>
                </a:solidFill>
                <a:latin typeface="Times New Roman" pitchFamily="18" charset="0"/>
                <a:cs typeface="Times New Roman" pitchFamily="18" charset="0"/>
              </a:rPr>
              <a:t>» </a:t>
            </a:r>
            <a:r>
              <a:rPr lang="ru-RU" sz="1400" dirty="0" err="1" smtClean="0">
                <a:solidFill>
                  <a:schemeClr val="bg1"/>
                </a:solidFill>
              </a:rPr>
              <a:t>тақырыптары бойынша</a:t>
            </a:r>
            <a:r>
              <a:rPr lang="ru-RU" sz="1400" dirty="0" smtClean="0">
                <a:solidFill>
                  <a:schemeClr val="bg1"/>
                </a:solidFill>
              </a:rPr>
              <a:t> </a:t>
            </a:r>
            <a:r>
              <a:rPr lang="ru-RU" sz="1400" dirty="0" err="1" smtClean="0">
                <a:solidFill>
                  <a:schemeClr val="bg1"/>
                </a:solidFill>
              </a:rPr>
              <a:t>кездесу</a:t>
            </a:r>
            <a:r>
              <a:rPr lang="ru-RU" sz="1400" dirty="0" smtClean="0">
                <a:solidFill>
                  <a:schemeClr val="bg1"/>
                </a:solidFill>
              </a:rPr>
              <a:t> </a:t>
            </a:r>
            <a:r>
              <a:rPr lang="ru-RU" sz="1400" dirty="0" err="1" smtClean="0">
                <a:solidFill>
                  <a:schemeClr val="bg1"/>
                </a:solidFill>
              </a:rPr>
              <a:t>өткізілді</a:t>
            </a:r>
            <a:r>
              <a:rPr lang="ru-RU" sz="1400" dirty="0" smtClean="0">
                <a:solidFill>
                  <a:schemeClr val="bg1"/>
                </a:solidFill>
              </a:rPr>
              <a:t>.</a:t>
            </a:r>
            <a:r>
              <a:rPr lang="ru-RU" sz="1400" dirty="0" err="1" smtClean="0">
                <a:solidFill>
                  <a:schemeClr val="bg1"/>
                </a:solidFill>
              </a:rPr>
              <a:t>Мақсаты</a:t>
            </a:r>
            <a:r>
              <a:rPr lang="ru-RU" sz="1400" dirty="0" smtClean="0">
                <a:solidFill>
                  <a:schemeClr val="bg1"/>
                </a:solidFill>
              </a:rPr>
              <a:t>: </a:t>
            </a:r>
            <a:r>
              <a:rPr lang="ru-RU" sz="1400" dirty="0" err="1" smtClean="0">
                <a:solidFill>
                  <a:schemeClr val="bg1"/>
                </a:solidFill>
              </a:rPr>
              <a:t>Жасөспірімдер және жастар</a:t>
            </a:r>
            <a:r>
              <a:rPr lang="ru-RU" sz="1400" dirty="0" smtClean="0">
                <a:solidFill>
                  <a:schemeClr val="bg1"/>
                </a:solidFill>
              </a:rPr>
              <a:t> </a:t>
            </a:r>
            <a:r>
              <a:rPr lang="ru-RU" sz="1400" dirty="0" err="1" smtClean="0">
                <a:solidFill>
                  <a:schemeClr val="bg1"/>
                </a:solidFill>
              </a:rPr>
              <a:t>арасында</a:t>
            </a:r>
            <a:r>
              <a:rPr lang="ru-RU" sz="1400" dirty="0" smtClean="0">
                <a:solidFill>
                  <a:schemeClr val="bg1"/>
                </a:solidFill>
              </a:rPr>
              <a:t> </a:t>
            </a:r>
            <a:r>
              <a:rPr lang="ru-RU" sz="1400" dirty="0" err="1" smtClean="0">
                <a:solidFill>
                  <a:schemeClr val="bg1"/>
                </a:solidFill>
              </a:rPr>
              <a:t>құқық бұзушылық </a:t>
            </a:r>
            <a:r>
              <a:rPr lang="ru-RU" sz="1400" dirty="0" smtClean="0">
                <a:solidFill>
                  <a:schemeClr val="bg1"/>
                </a:solidFill>
              </a:rPr>
              <a:t>пен </a:t>
            </a:r>
            <a:r>
              <a:rPr lang="ru-RU" sz="1400" dirty="0" err="1" smtClean="0">
                <a:solidFill>
                  <a:schemeClr val="bg1"/>
                </a:solidFill>
              </a:rPr>
              <a:t>қылмыстың алдын</a:t>
            </a:r>
            <a:r>
              <a:rPr lang="ru-RU" sz="1400" dirty="0" smtClean="0">
                <a:solidFill>
                  <a:schemeClr val="bg1"/>
                </a:solidFill>
              </a:rPr>
              <a:t> </a:t>
            </a:r>
            <a:r>
              <a:rPr lang="ru-RU" sz="1400" dirty="0" err="1" smtClean="0">
                <a:solidFill>
                  <a:schemeClr val="bg1"/>
                </a:solidFill>
              </a:rPr>
              <a:t>алу</a:t>
            </a:r>
            <a:r>
              <a:rPr lang="ru-RU" sz="1400" dirty="0" smtClean="0">
                <a:solidFill>
                  <a:schemeClr val="bg1"/>
                </a:solidFill>
              </a:rPr>
              <a:t>. </a:t>
            </a:r>
            <a:r>
              <a:rPr lang="ru-RU" sz="1400" dirty="0" err="1" smtClean="0">
                <a:solidFill>
                  <a:schemeClr val="bg1"/>
                </a:solidFill>
              </a:rPr>
              <a:t>Жастардың құқықтық сауаттылығын </a:t>
            </a:r>
            <a:r>
              <a:rPr lang="ru-RU" sz="1400" dirty="0" smtClean="0">
                <a:solidFill>
                  <a:schemeClr val="bg1"/>
                </a:solidFill>
              </a:rPr>
              <a:t>арттыру.Спикерлер:1. </a:t>
            </a:r>
            <a:r>
              <a:rPr lang="ru-RU" sz="1400" dirty="0" err="1" smtClean="0">
                <a:solidFill>
                  <a:schemeClr val="bg1"/>
                </a:solidFill>
              </a:rPr>
              <a:t>Байхожаев</a:t>
            </a:r>
            <a:r>
              <a:rPr lang="ru-RU" sz="1400" dirty="0" smtClean="0">
                <a:solidFill>
                  <a:schemeClr val="bg1"/>
                </a:solidFill>
              </a:rPr>
              <a:t> </a:t>
            </a:r>
            <a:r>
              <a:rPr lang="ru-RU" sz="1400" dirty="0" err="1" smtClean="0">
                <a:solidFill>
                  <a:schemeClr val="bg1"/>
                </a:solidFill>
              </a:rPr>
              <a:t>Берикбол</a:t>
            </a:r>
            <a:r>
              <a:rPr lang="ru-RU" sz="1400" dirty="0" smtClean="0">
                <a:solidFill>
                  <a:schemeClr val="bg1"/>
                </a:solidFill>
              </a:rPr>
              <a:t> </a:t>
            </a:r>
            <a:r>
              <a:rPr lang="ru-RU" sz="1400" dirty="0" err="1" smtClean="0">
                <a:solidFill>
                  <a:schemeClr val="bg1"/>
                </a:solidFill>
              </a:rPr>
              <a:t>Узакович</a:t>
            </a:r>
            <a:r>
              <a:rPr lang="ru-RU" sz="1400" dirty="0" smtClean="0">
                <a:solidFill>
                  <a:schemeClr val="bg1"/>
                </a:solidFill>
              </a:rPr>
              <a:t> - Адам </a:t>
            </a:r>
            <a:r>
              <a:rPr lang="ru-RU" sz="1400" dirty="0" err="1" smtClean="0">
                <a:solidFill>
                  <a:schemeClr val="bg1"/>
                </a:solidFill>
              </a:rPr>
              <a:t>құқықтары жөніндегі уәкілдің </a:t>
            </a:r>
            <a:r>
              <a:rPr lang="ru-RU" sz="1400" dirty="0" smtClean="0">
                <a:solidFill>
                  <a:schemeClr val="bg1"/>
                </a:solidFill>
              </a:rPr>
              <a:t>Жамбыл </a:t>
            </a:r>
            <a:r>
              <a:rPr lang="ru-RU" sz="1400" dirty="0" err="1" smtClean="0">
                <a:solidFill>
                  <a:schemeClr val="bg1"/>
                </a:solidFill>
              </a:rPr>
              <a:t>облысы</a:t>
            </a:r>
            <a:r>
              <a:rPr lang="ru-RU" sz="1400" dirty="0" smtClean="0">
                <a:solidFill>
                  <a:schemeClr val="bg1"/>
                </a:solidFill>
              </a:rPr>
              <a:t> </a:t>
            </a:r>
            <a:r>
              <a:rPr lang="ru-RU" sz="1400" dirty="0" err="1" smtClean="0">
                <a:solidFill>
                  <a:schemeClr val="bg1"/>
                </a:solidFill>
              </a:rPr>
              <a:t>бойынша</a:t>
            </a:r>
            <a:r>
              <a:rPr lang="ru-RU" sz="1400" dirty="0" smtClean="0">
                <a:solidFill>
                  <a:schemeClr val="bg1"/>
                </a:solidFill>
              </a:rPr>
              <a:t> </a:t>
            </a:r>
            <a:r>
              <a:rPr lang="ru-RU" sz="1400" dirty="0" err="1" smtClean="0">
                <a:solidFill>
                  <a:schemeClr val="bg1"/>
                </a:solidFill>
              </a:rPr>
              <a:t>өкілі</a:t>
            </a:r>
            <a:r>
              <a:rPr lang="ru-RU" sz="1400" dirty="0" smtClean="0">
                <a:solidFill>
                  <a:schemeClr val="bg1"/>
                </a:solidFill>
              </a:rPr>
              <a:t>.2. Мусаева </a:t>
            </a:r>
            <a:r>
              <a:rPr lang="ru-RU" sz="1400" dirty="0" err="1" smtClean="0">
                <a:solidFill>
                  <a:schemeClr val="bg1"/>
                </a:solidFill>
              </a:rPr>
              <a:t>Анар</a:t>
            </a:r>
            <a:r>
              <a:rPr lang="ru-RU" sz="1400" dirty="0" smtClean="0">
                <a:solidFill>
                  <a:schemeClr val="bg1"/>
                </a:solidFill>
              </a:rPr>
              <a:t> </a:t>
            </a:r>
            <a:r>
              <a:rPr lang="ru-RU" sz="1400" dirty="0" err="1" smtClean="0">
                <a:solidFill>
                  <a:schemeClr val="bg1"/>
                </a:solidFill>
              </a:rPr>
              <a:t>Бекзатқызы </a:t>
            </a:r>
            <a:r>
              <a:rPr lang="ru-RU" sz="1400" dirty="0" smtClean="0">
                <a:solidFill>
                  <a:schemeClr val="bg1"/>
                </a:solidFill>
              </a:rPr>
              <a:t>- </a:t>
            </a:r>
            <a:r>
              <a:rPr lang="ru-RU" sz="1400" dirty="0" err="1" smtClean="0">
                <a:solidFill>
                  <a:schemeClr val="bg1"/>
                </a:solidFill>
              </a:rPr>
              <a:t>Тараз</a:t>
            </a:r>
            <a:r>
              <a:rPr lang="ru-RU" sz="1400" dirty="0" smtClean="0">
                <a:solidFill>
                  <a:schemeClr val="bg1"/>
                </a:solidFill>
              </a:rPr>
              <a:t> </a:t>
            </a:r>
            <a:r>
              <a:rPr lang="ru-RU" sz="1400" dirty="0" err="1" smtClean="0">
                <a:solidFill>
                  <a:schemeClr val="bg1"/>
                </a:solidFill>
              </a:rPr>
              <a:t>қаласы </a:t>
            </a:r>
            <a:r>
              <a:rPr lang="ru-RU" sz="1400" dirty="0" smtClean="0">
                <a:solidFill>
                  <a:schemeClr val="bg1"/>
                </a:solidFill>
              </a:rPr>
              <a:t>Полиция </a:t>
            </a:r>
            <a:r>
              <a:rPr lang="ru-RU" sz="1400" dirty="0" err="1" smtClean="0">
                <a:solidFill>
                  <a:schemeClr val="bg1"/>
                </a:solidFill>
              </a:rPr>
              <a:t>басқармасы Жергілікті</a:t>
            </a:r>
            <a:r>
              <a:rPr lang="ru-RU" sz="1400" dirty="0" smtClean="0">
                <a:solidFill>
                  <a:schemeClr val="bg1"/>
                </a:solidFill>
              </a:rPr>
              <a:t> </a:t>
            </a:r>
            <a:r>
              <a:rPr lang="ru-RU" sz="1400" dirty="0" err="1" smtClean="0">
                <a:solidFill>
                  <a:schemeClr val="bg1"/>
                </a:solidFill>
              </a:rPr>
              <a:t>полиция</a:t>
            </a:r>
            <a:r>
              <a:rPr lang="ru-RU" sz="1400" dirty="0" smtClean="0">
                <a:solidFill>
                  <a:schemeClr val="bg1"/>
                </a:solidFill>
              </a:rPr>
              <a:t> </a:t>
            </a:r>
            <a:r>
              <a:rPr lang="ru-RU" sz="1400" dirty="0" err="1" smtClean="0">
                <a:solidFill>
                  <a:schemeClr val="bg1"/>
                </a:solidFill>
              </a:rPr>
              <a:t>қызметі Әйелдерді зорлық-зомбылықтан қорғау тобының </a:t>
            </a:r>
            <a:r>
              <a:rPr lang="ru-RU" sz="1400" dirty="0" smtClean="0">
                <a:solidFill>
                  <a:schemeClr val="bg1"/>
                </a:solidFill>
              </a:rPr>
              <a:t>инспекторы, полиция майоры.3. </a:t>
            </a:r>
            <a:r>
              <a:rPr lang="ru-RU" sz="1400" dirty="0" err="1" smtClean="0">
                <a:solidFill>
                  <a:schemeClr val="bg1"/>
                </a:solidFill>
              </a:rPr>
              <a:t>Бесенов</a:t>
            </a:r>
            <a:r>
              <a:rPr lang="ru-RU" sz="1400" dirty="0" smtClean="0">
                <a:solidFill>
                  <a:schemeClr val="bg1"/>
                </a:solidFill>
              </a:rPr>
              <a:t> </a:t>
            </a:r>
            <a:r>
              <a:rPr lang="ru-RU" sz="1400" dirty="0" err="1" smtClean="0">
                <a:solidFill>
                  <a:schemeClr val="bg1"/>
                </a:solidFill>
              </a:rPr>
              <a:t>Батырбек</a:t>
            </a:r>
            <a:r>
              <a:rPr lang="ru-RU" sz="1400" dirty="0" smtClean="0">
                <a:solidFill>
                  <a:schemeClr val="bg1"/>
                </a:solidFill>
              </a:rPr>
              <a:t> </a:t>
            </a:r>
            <a:r>
              <a:rPr lang="ru-RU" sz="1400" dirty="0" err="1" smtClean="0">
                <a:solidFill>
                  <a:schemeClr val="bg1"/>
                </a:solidFill>
              </a:rPr>
              <a:t>Нуралиевич</a:t>
            </a:r>
            <a:r>
              <a:rPr lang="ru-RU" sz="1400" dirty="0" smtClean="0">
                <a:solidFill>
                  <a:schemeClr val="bg1"/>
                </a:solidFill>
              </a:rPr>
              <a:t>- </a:t>
            </a:r>
            <a:r>
              <a:rPr lang="ru-RU" sz="1400" dirty="0" err="1" smtClean="0">
                <a:solidFill>
                  <a:schemeClr val="bg1"/>
                </a:solidFill>
              </a:rPr>
              <a:t>Жастар</a:t>
            </a:r>
            <a:r>
              <a:rPr lang="ru-RU" sz="1400" dirty="0" smtClean="0">
                <a:solidFill>
                  <a:schemeClr val="bg1"/>
                </a:solidFill>
              </a:rPr>
              <a:t> </a:t>
            </a:r>
            <a:r>
              <a:rPr lang="ru-RU" sz="1400" dirty="0" err="1" smtClean="0">
                <a:solidFill>
                  <a:schemeClr val="bg1"/>
                </a:solidFill>
              </a:rPr>
              <a:t>ісі</a:t>
            </a:r>
            <a:r>
              <a:rPr lang="ru-RU" sz="1400" dirty="0" smtClean="0">
                <a:solidFill>
                  <a:schemeClr val="bg1"/>
                </a:solidFill>
              </a:rPr>
              <a:t> </a:t>
            </a:r>
            <a:r>
              <a:rPr lang="ru-RU" sz="1400" dirty="0" err="1" smtClean="0">
                <a:solidFill>
                  <a:schemeClr val="bg1"/>
                </a:solidFill>
              </a:rPr>
              <a:t>жөніндегі </a:t>
            </a:r>
            <a:r>
              <a:rPr lang="ru-RU" sz="1400" dirty="0" smtClean="0">
                <a:solidFill>
                  <a:schemeClr val="bg1"/>
                </a:solidFill>
              </a:rPr>
              <a:t>инспектор4. Марал </a:t>
            </a:r>
            <a:r>
              <a:rPr lang="ru-RU" sz="1400" dirty="0" err="1" smtClean="0">
                <a:solidFill>
                  <a:schemeClr val="bg1"/>
                </a:solidFill>
              </a:rPr>
              <a:t>Хантөреқызы </a:t>
            </a:r>
            <a:r>
              <a:rPr lang="ru-RU" sz="1400" dirty="0" smtClean="0">
                <a:solidFill>
                  <a:schemeClr val="bg1"/>
                </a:solidFill>
              </a:rPr>
              <a:t>- «</a:t>
            </a:r>
            <a:r>
              <a:rPr lang="ru-RU" sz="1400" dirty="0" err="1" smtClean="0">
                <a:solidFill>
                  <a:schemeClr val="bg1"/>
                </a:solidFill>
              </a:rPr>
              <a:t>Асыл</a:t>
            </a:r>
            <a:r>
              <a:rPr lang="ru-RU" sz="1400" dirty="0" smtClean="0">
                <a:solidFill>
                  <a:schemeClr val="bg1"/>
                </a:solidFill>
              </a:rPr>
              <a:t> </a:t>
            </a:r>
            <a:r>
              <a:rPr lang="ru-RU" sz="1400" dirty="0" err="1" smtClean="0">
                <a:solidFill>
                  <a:schemeClr val="bg1"/>
                </a:solidFill>
              </a:rPr>
              <a:t>Арман</a:t>
            </a:r>
            <a:r>
              <a:rPr lang="ru-RU" sz="1400" dirty="0" smtClean="0">
                <a:solidFill>
                  <a:schemeClr val="bg1"/>
                </a:solidFill>
              </a:rPr>
              <a:t>» </a:t>
            </a:r>
            <a:r>
              <a:rPr lang="ru-RU" sz="1400" dirty="0" err="1" smtClean="0">
                <a:solidFill>
                  <a:schemeClr val="bg1"/>
                </a:solidFill>
              </a:rPr>
              <a:t>ұлттық дәстүр </a:t>
            </a:r>
            <a:r>
              <a:rPr lang="ru-RU" sz="1400" dirty="0" smtClean="0">
                <a:solidFill>
                  <a:schemeClr val="bg1"/>
                </a:solidFill>
              </a:rPr>
              <a:t>мен </a:t>
            </a:r>
            <a:r>
              <a:rPr lang="ru-RU" sz="1400" dirty="0" err="1" smtClean="0">
                <a:solidFill>
                  <a:schemeClr val="bg1"/>
                </a:solidFill>
              </a:rPr>
              <a:t>өнерді қолдау қоғамдық бірлестігінің төрайымы</a:t>
            </a:r>
            <a:r>
              <a:rPr lang="ru-RU" sz="1400" dirty="0" smtClean="0">
                <a:solidFill>
                  <a:schemeClr val="bg1"/>
                </a:solidFill>
              </a:rPr>
              <a:t>.5. Федорова Ирина Геннадьевна - психолог, профессиональный медиатор Центра медиации и права «</a:t>
            </a:r>
            <a:r>
              <a:rPr lang="ru-RU" sz="1400" dirty="0" err="1" smtClean="0">
                <a:solidFill>
                  <a:schemeClr val="bg1"/>
                </a:solidFill>
              </a:rPr>
              <a:t>Бітімгер-Тараз</a:t>
            </a:r>
            <a:r>
              <a:rPr lang="ru-RU" sz="1400" dirty="0" smtClean="0">
                <a:solidFill>
                  <a:schemeClr val="bg1"/>
                </a:solidFill>
              </a:rPr>
              <a:t>» по </a:t>
            </a:r>
            <a:r>
              <a:rPr lang="ru-RU" sz="1400" dirty="0" err="1" smtClean="0">
                <a:solidFill>
                  <a:schemeClr val="bg1"/>
                </a:solidFill>
              </a:rPr>
              <a:t>Жамбылской</a:t>
            </a:r>
            <a:r>
              <a:rPr lang="ru-RU" sz="1400" dirty="0" smtClean="0">
                <a:solidFill>
                  <a:schemeClr val="bg1"/>
                </a:solidFill>
              </a:rPr>
              <a:t> области.</a:t>
            </a:r>
            <a:endParaRPr lang="ru-RU" sz="1400" dirty="0">
              <a:solidFill>
                <a:schemeClr val="bg1"/>
              </a:solidFill>
            </a:endParaRPr>
          </a:p>
        </p:txBody>
      </p:sp>
      <p:pic>
        <p:nvPicPr>
          <p:cNvPr id="4098" name="Picture 2" descr="C:\Users\админ\Desktop\79962e8a-c37a-40eb-9635-5e5331537601.jpg"/>
          <p:cNvPicPr>
            <a:picLocks noGrp="1" noChangeAspect="1" noChangeArrowheads="1"/>
          </p:cNvPicPr>
          <p:nvPr>
            <p:ph idx="1"/>
          </p:nvPr>
        </p:nvPicPr>
        <p:blipFill>
          <a:blip r:embed="rId2" cstate="print"/>
          <a:srcRect/>
          <a:stretch>
            <a:fillRect/>
          </a:stretch>
        </p:blipFill>
        <p:spPr bwMode="auto">
          <a:xfrm>
            <a:off x="428596" y="3286124"/>
            <a:ext cx="2357454" cy="2452686"/>
          </a:xfrm>
          <a:prstGeom prst="rect">
            <a:avLst/>
          </a:prstGeom>
          <a:ln>
            <a:noFill/>
          </a:ln>
          <a:effectLst>
            <a:softEdge rad="112500"/>
          </a:effectLst>
        </p:spPr>
      </p:pic>
      <p:pic>
        <p:nvPicPr>
          <p:cNvPr id="4099" name="Picture 3" descr="C:\Users\админ\Desktop\0837f653-781e-49af-a3eb-c972ba2defd1.jpg"/>
          <p:cNvPicPr>
            <a:picLocks noChangeAspect="1" noChangeArrowheads="1"/>
          </p:cNvPicPr>
          <p:nvPr/>
        </p:nvPicPr>
        <p:blipFill>
          <a:blip r:embed="rId3" cstate="print"/>
          <a:srcRect/>
          <a:stretch>
            <a:fillRect/>
          </a:stretch>
        </p:blipFill>
        <p:spPr bwMode="auto">
          <a:xfrm>
            <a:off x="3214678" y="3286124"/>
            <a:ext cx="2214578" cy="2428892"/>
          </a:xfrm>
          <a:prstGeom prst="rect">
            <a:avLst/>
          </a:prstGeom>
          <a:ln>
            <a:noFill/>
          </a:ln>
          <a:effectLst>
            <a:softEdge rad="112500"/>
          </a:effectLst>
        </p:spPr>
      </p:pic>
      <p:pic>
        <p:nvPicPr>
          <p:cNvPr id="4100" name="Picture 4" descr="C:\Users\админ\Desktop\9c52005f-3085-4ef2-b3ca-6db70978760c.jpg"/>
          <p:cNvPicPr>
            <a:picLocks noChangeAspect="1" noChangeArrowheads="1"/>
          </p:cNvPicPr>
          <p:nvPr/>
        </p:nvPicPr>
        <p:blipFill>
          <a:blip r:embed="rId4" cstate="print"/>
          <a:srcRect/>
          <a:stretch>
            <a:fillRect/>
          </a:stretch>
        </p:blipFill>
        <p:spPr bwMode="auto">
          <a:xfrm>
            <a:off x="5929322" y="3214686"/>
            <a:ext cx="2421725" cy="250033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457200" y="285728"/>
            <a:ext cx="8229600" cy="1285884"/>
          </a:xfrm>
        </p:spPr>
        <p:txBody>
          <a:bodyPr>
            <a:normAutofit/>
          </a:bodyPr>
          <a:lstStyle/>
          <a:p>
            <a:r>
              <a:rPr lang="ru-RU" sz="1600" dirty="0" smtClean="0">
                <a:solidFill>
                  <a:schemeClr val="bg1"/>
                </a:solidFill>
                <a:latin typeface="Times New Roman" pitchFamily="18" charset="0"/>
                <a:cs typeface="Times New Roman" pitchFamily="18" charset="0"/>
              </a:rPr>
              <a:t>1-2 курс </a:t>
            </a:r>
            <a:r>
              <a:rPr lang="ru-RU" sz="1600" dirty="0" err="1" smtClean="0">
                <a:solidFill>
                  <a:schemeClr val="bg1"/>
                </a:solidFill>
                <a:latin typeface="Times New Roman" pitchFamily="18" charset="0"/>
                <a:cs typeface="Times New Roman" pitchFamily="18" charset="0"/>
              </a:rPr>
              <a:t>студенттері</a:t>
            </a:r>
            <a:r>
              <a:rPr lang="ru-RU" sz="1600" dirty="0" smtClean="0">
                <a:solidFill>
                  <a:schemeClr val="bg1"/>
                </a:solidFill>
                <a:latin typeface="Times New Roman" pitchFamily="18" charset="0"/>
                <a:cs typeface="Times New Roman" pitchFamily="18" charset="0"/>
              </a:rPr>
              <a:t> </a:t>
            </a:r>
            <a:r>
              <a:rPr lang="ru-RU" sz="1600" dirty="0" err="1" smtClean="0">
                <a:solidFill>
                  <a:schemeClr val="bg1"/>
                </a:solidFill>
                <a:latin typeface="Times New Roman" pitchFamily="18" charset="0"/>
                <a:cs typeface="Times New Roman" pitchFamily="18" charset="0"/>
              </a:rPr>
              <a:t>арасында</a:t>
            </a:r>
            <a:r>
              <a:rPr lang="ru-RU" sz="1600" dirty="0" smtClean="0">
                <a:solidFill>
                  <a:schemeClr val="bg1"/>
                </a:solidFill>
                <a:latin typeface="Times New Roman" pitchFamily="18" charset="0"/>
                <a:cs typeface="Times New Roman" pitchFamily="18" charset="0"/>
              </a:rPr>
              <a:t> «</a:t>
            </a:r>
            <a:r>
              <a:rPr lang="ru-RU" sz="1600" dirty="0" err="1" smtClean="0">
                <a:solidFill>
                  <a:schemeClr val="bg1"/>
                </a:solidFill>
                <a:latin typeface="Times New Roman" pitchFamily="18" charset="0"/>
                <a:cs typeface="Times New Roman" pitchFamily="18" charset="0"/>
              </a:rPr>
              <a:t>Менің жетістігім-менің нәтижем</a:t>
            </a:r>
            <a:r>
              <a:rPr lang="ru-RU" sz="1600" dirty="0" smtClean="0">
                <a:solidFill>
                  <a:schemeClr val="bg1"/>
                </a:solidFill>
                <a:latin typeface="Times New Roman" pitchFamily="18" charset="0"/>
                <a:cs typeface="Times New Roman" pitchFamily="18" charset="0"/>
              </a:rPr>
              <a:t>» </a:t>
            </a:r>
            <a:r>
              <a:rPr lang="ru-RU" sz="1600" dirty="0" err="1" smtClean="0">
                <a:solidFill>
                  <a:schemeClr val="bg1"/>
                </a:solidFill>
                <a:latin typeface="Times New Roman" pitchFamily="18" charset="0"/>
                <a:cs typeface="Times New Roman" pitchFamily="18" charset="0"/>
              </a:rPr>
              <a:t>тақырыбында тәрбие сағаттары өткізілді</a:t>
            </a:r>
            <a:r>
              <a:rPr lang="ru-RU" sz="1600" dirty="0" smtClean="0">
                <a:solidFill>
                  <a:schemeClr val="bg1"/>
                </a:solidFill>
                <a:latin typeface="Times New Roman" pitchFamily="18" charset="0"/>
                <a:cs typeface="Times New Roman" pitchFamily="18" charset="0"/>
              </a:rPr>
              <a:t>. </a:t>
            </a:r>
            <a:r>
              <a:rPr lang="ru-RU" sz="1600" dirty="0" err="1" smtClean="0">
                <a:solidFill>
                  <a:schemeClr val="bg1"/>
                </a:solidFill>
                <a:latin typeface="Times New Roman" pitchFamily="18" charset="0"/>
                <a:cs typeface="Times New Roman" pitchFamily="18" charset="0"/>
              </a:rPr>
              <a:t>Мақсаты: Студенттердің  еңбек туралы</a:t>
            </a:r>
            <a:r>
              <a:rPr lang="ru-RU" sz="1600" dirty="0" smtClean="0">
                <a:solidFill>
                  <a:schemeClr val="bg1"/>
                </a:solidFill>
                <a:latin typeface="Times New Roman" pitchFamily="18" charset="0"/>
                <a:cs typeface="Times New Roman" pitchFamily="18" charset="0"/>
              </a:rPr>
              <a:t>  </a:t>
            </a:r>
            <a:r>
              <a:rPr lang="ru-RU" sz="1600" dirty="0" err="1" smtClean="0">
                <a:solidFill>
                  <a:schemeClr val="bg1"/>
                </a:solidFill>
                <a:latin typeface="Times New Roman" pitchFamily="18" charset="0"/>
                <a:cs typeface="Times New Roman" pitchFamily="18" charset="0"/>
              </a:rPr>
              <a:t>түсініктерін кеңейту; еңбектің адам</a:t>
            </a:r>
            <a:r>
              <a:rPr lang="ru-RU" sz="1600" dirty="0" smtClean="0">
                <a:solidFill>
                  <a:schemeClr val="bg1"/>
                </a:solidFill>
                <a:latin typeface="Times New Roman" pitchFamily="18" charset="0"/>
                <a:cs typeface="Times New Roman" pitchFamily="18" charset="0"/>
              </a:rPr>
              <a:t> </a:t>
            </a:r>
            <a:r>
              <a:rPr lang="ru-RU" sz="1600" dirty="0" err="1" smtClean="0">
                <a:solidFill>
                  <a:schemeClr val="bg1"/>
                </a:solidFill>
                <a:latin typeface="Times New Roman" pitchFamily="18" charset="0"/>
                <a:cs typeface="Times New Roman" pitchFamily="18" charset="0"/>
              </a:rPr>
              <a:t>өміріндегі маңыздылығын түсіндіру;еңбек жасай</a:t>
            </a:r>
            <a:r>
              <a:rPr lang="ru-RU" sz="1600" dirty="0" smtClean="0">
                <a:solidFill>
                  <a:schemeClr val="bg1"/>
                </a:solidFill>
                <a:latin typeface="Times New Roman" pitchFamily="18" charset="0"/>
                <a:cs typeface="Times New Roman" pitchFamily="18" charset="0"/>
              </a:rPr>
              <a:t> </a:t>
            </a:r>
            <a:r>
              <a:rPr lang="ru-RU" sz="1600" dirty="0" err="1" smtClean="0">
                <a:solidFill>
                  <a:schemeClr val="bg1"/>
                </a:solidFill>
                <a:latin typeface="Times New Roman" pitchFamily="18" charset="0"/>
                <a:cs typeface="Times New Roman" pitchFamily="18" charset="0"/>
              </a:rPr>
              <a:t>білу</a:t>
            </a:r>
            <a:r>
              <a:rPr lang="ru-RU" sz="1600" dirty="0" smtClean="0">
                <a:solidFill>
                  <a:schemeClr val="bg1"/>
                </a:solidFill>
                <a:latin typeface="Times New Roman" pitchFamily="18" charset="0"/>
                <a:cs typeface="Times New Roman" pitchFamily="18" charset="0"/>
              </a:rPr>
              <a:t> </a:t>
            </a:r>
            <a:r>
              <a:rPr lang="ru-RU" sz="1600" dirty="0" err="1" smtClean="0">
                <a:solidFill>
                  <a:schemeClr val="bg1"/>
                </a:solidFill>
                <a:latin typeface="Times New Roman" pitchFamily="18" charset="0"/>
                <a:cs typeface="Times New Roman" pitchFamily="18" charset="0"/>
              </a:rPr>
              <a:t>дағдыларын дамыту</a:t>
            </a:r>
            <a:r>
              <a:rPr lang="ru-RU" sz="1600" dirty="0" smtClean="0">
                <a:solidFill>
                  <a:schemeClr val="bg1"/>
                </a:solidFill>
                <a:latin typeface="Times New Roman" pitchFamily="18" charset="0"/>
                <a:cs typeface="Times New Roman" pitchFamily="18" charset="0"/>
              </a:rPr>
              <a:t>; </a:t>
            </a:r>
            <a:r>
              <a:rPr lang="ru-RU" sz="1600" dirty="0" err="1" smtClean="0">
                <a:solidFill>
                  <a:schemeClr val="bg1"/>
                </a:solidFill>
                <a:latin typeface="Times New Roman" pitchFamily="18" charset="0"/>
                <a:cs typeface="Times New Roman" pitchFamily="18" charset="0"/>
              </a:rPr>
              <a:t>еңбекке қызығушылықтарын арттыру</a:t>
            </a:r>
            <a:r>
              <a:rPr lang="ru-RU" sz="1600" dirty="0" smtClean="0">
                <a:solidFill>
                  <a:schemeClr val="bg1"/>
                </a:solidFill>
                <a:latin typeface="Times New Roman" pitchFamily="18" charset="0"/>
                <a:cs typeface="Times New Roman" pitchFamily="18" charset="0"/>
              </a:rPr>
              <a:t>; </a:t>
            </a:r>
            <a:r>
              <a:rPr lang="ru-RU" sz="1600" dirty="0" err="1" smtClean="0">
                <a:solidFill>
                  <a:schemeClr val="bg1"/>
                </a:solidFill>
                <a:latin typeface="Times New Roman" pitchFamily="18" charset="0"/>
                <a:cs typeface="Times New Roman" pitchFamily="18" charset="0"/>
              </a:rPr>
              <a:t>еңбектенуге, еңбексүйгіштікке тәрбиелеу.</a:t>
            </a:r>
            <a:endParaRPr lang="ru-RU" sz="1600" dirty="0">
              <a:solidFill>
                <a:schemeClr val="bg1"/>
              </a:solidFill>
              <a:latin typeface="Times New Roman" pitchFamily="18" charset="0"/>
              <a:cs typeface="Times New Roman" pitchFamily="18" charset="0"/>
            </a:endParaRPr>
          </a:p>
        </p:txBody>
      </p:sp>
      <p:pic>
        <p:nvPicPr>
          <p:cNvPr id="6146" name="Picture 2" descr="C:\Users\админ\Desktop\041dc2fb-beb9-42fe-8aa9-c7d8dac2e397 (1).jpg"/>
          <p:cNvPicPr>
            <a:picLocks noChangeAspect="1" noChangeArrowheads="1"/>
          </p:cNvPicPr>
          <p:nvPr/>
        </p:nvPicPr>
        <p:blipFill>
          <a:blip r:embed="rId2" cstate="print"/>
          <a:srcRect/>
          <a:stretch>
            <a:fillRect/>
          </a:stretch>
        </p:blipFill>
        <p:spPr bwMode="auto">
          <a:xfrm>
            <a:off x="500034" y="1785926"/>
            <a:ext cx="3357586" cy="3500462"/>
          </a:xfrm>
          <a:prstGeom prst="rect">
            <a:avLst/>
          </a:prstGeom>
          <a:ln>
            <a:noFill/>
          </a:ln>
          <a:effectLst>
            <a:softEdge rad="112500"/>
          </a:effectLst>
        </p:spPr>
      </p:pic>
      <p:pic>
        <p:nvPicPr>
          <p:cNvPr id="6148" name="Picture 4" descr="C:\Users\админ\Desktop\a1f3a893-65de-4492-9b6e-bb73258992a5.jpg"/>
          <p:cNvPicPr>
            <a:picLocks noChangeAspect="1" noChangeArrowheads="1"/>
          </p:cNvPicPr>
          <p:nvPr/>
        </p:nvPicPr>
        <p:blipFill>
          <a:blip r:embed="rId3" cstate="print"/>
          <a:srcRect/>
          <a:stretch>
            <a:fillRect/>
          </a:stretch>
        </p:blipFill>
        <p:spPr bwMode="auto">
          <a:xfrm>
            <a:off x="4500562" y="1785926"/>
            <a:ext cx="3429024" cy="350046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714348" y="428604"/>
            <a:ext cx="8072494" cy="1169551"/>
          </a:xfrm>
          <a:prstGeom prst="rect">
            <a:avLst/>
          </a:prstGeom>
        </p:spPr>
        <p:txBody>
          <a:bodyPr wrap="square">
            <a:spAutoFit/>
          </a:bodyPr>
          <a:lstStyle/>
          <a:p>
            <a:r>
              <a:rPr lang="ru-RU" sz="1400" dirty="0" err="1" smtClean="0">
                <a:solidFill>
                  <a:schemeClr val="bg1"/>
                </a:solidFill>
                <a:latin typeface="Times New Roman" pitchFamily="18" charset="0"/>
                <a:cs typeface="Times New Roman" pitchFamily="18" charset="0"/>
              </a:rPr>
              <a:t>Тәрбие бөлімінің ұйымдастыруымен «Еңбек бәрін </a:t>
            </a:r>
            <a:r>
              <a:rPr lang="ru-RU" sz="1400" dirty="0" smtClean="0">
                <a:solidFill>
                  <a:schemeClr val="bg1"/>
                </a:solidFill>
                <a:latin typeface="Times New Roman" pitchFamily="18" charset="0"/>
                <a:cs typeface="Times New Roman" pitchFamily="18" charset="0"/>
              </a:rPr>
              <a:t>де </a:t>
            </a:r>
            <a:r>
              <a:rPr lang="ru-RU" sz="1400" dirty="0" err="1" smtClean="0">
                <a:solidFill>
                  <a:schemeClr val="bg1"/>
                </a:solidFill>
                <a:latin typeface="Times New Roman" pitchFamily="18" charset="0"/>
                <a:cs typeface="Times New Roman" pitchFamily="18" charset="0"/>
              </a:rPr>
              <a:t>жеңбек</a:t>
            </a:r>
            <a:r>
              <a:rPr lang="ru-RU" sz="1400" dirty="0" smtClean="0">
                <a:solidFill>
                  <a:schemeClr val="bg1"/>
                </a:solidFill>
                <a:latin typeface="Times New Roman" pitchFamily="18" charset="0"/>
                <a:cs typeface="Times New Roman" pitchFamily="18" charset="0"/>
              </a:rPr>
              <a:t>» </a:t>
            </a:r>
            <a:r>
              <a:rPr lang="ru-RU" sz="1400" dirty="0" err="1" smtClean="0">
                <a:solidFill>
                  <a:schemeClr val="bg1"/>
                </a:solidFill>
                <a:latin typeface="Times New Roman" pitchFamily="18" charset="0"/>
                <a:cs typeface="Times New Roman" pitchFamily="18" charset="0"/>
              </a:rPr>
              <a:t>тақырыбында </a:t>
            </a:r>
            <a:r>
              <a:rPr lang="ru-RU" sz="1400" dirty="0" smtClean="0">
                <a:solidFill>
                  <a:schemeClr val="bg1"/>
                </a:solidFill>
                <a:latin typeface="Times New Roman" pitchFamily="18" charset="0"/>
                <a:cs typeface="Times New Roman" pitchFamily="18" charset="0"/>
              </a:rPr>
              <a:t>ЕМС-15-23 </a:t>
            </a:r>
            <a:r>
              <a:rPr lang="ru-RU" sz="1400" dirty="0" err="1" smtClean="0">
                <a:solidFill>
                  <a:schemeClr val="bg1"/>
                </a:solidFill>
                <a:latin typeface="Times New Roman" pitchFamily="18" charset="0"/>
                <a:cs typeface="Times New Roman" pitchFamily="18" charset="0"/>
              </a:rPr>
              <a:t>тобында</a:t>
            </a:r>
            <a:r>
              <a:rPr lang="ru-RU" sz="1400" dirty="0" smtClean="0">
                <a:solidFill>
                  <a:schemeClr val="bg1"/>
                </a:solidFill>
                <a:latin typeface="Times New Roman" pitchFamily="18" charset="0"/>
                <a:cs typeface="Times New Roman" pitchFamily="18" charset="0"/>
              </a:rPr>
              <a:t> </a:t>
            </a:r>
            <a:r>
              <a:rPr lang="ru-RU" sz="1400" dirty="0" err="1" smtClean="0">
                <a:solidFill>
                  <a:schemeClr val="bg1"/>
                </a:solidFill>
                <a:latin typeface="Times New Roman" pitchFamily="18" charset="0"/>
                <a:cs typeface="Times New Roman" pitchFamily="18" charset="0"/>
              </a:rPr>
              <a:t>шығарма жазу</a:t>
            </a:r>
            <a:r>
              <a:rPr lang="ru-RU" sz="1400" dirty="0" smtClean="0">
                <a:solidFill>
                  <a:schemeClr val="bg1"/>
                </a:solidFill>
                <a:latin typeface="Times New Roman" pitchFamily="18" charset="0"/>
                <a:cs typeface="Times New Roman" pitchFamily="18" charset="0"/>
              </a:rPr>
              <a:t> </a:t>
            </a:r>
            <a:r>
              <a:rPr lang="ru-RU" sz="1400" dirty="0" err="1" smtClean="0">
                <a:solidFill>
                  <a:schemeClr val="bg1"/>
                </a:solidFill>
                <a:latin typeface="Times New Roman" pitchFamily="18" charset="0"/>
                <a:cs typeface="Times New Roman" pitchFamily="18" charset="0"/>
              </a:rPr>
              <a:t>байқауы ұйымдастырылды</a:t>
            </a:r>
            <a:r>
              <a:rPr lang="ru-RU" sz="1400" dirty="0" smtClean="0">
                <a:solidFill>
                  <a:schemeClr val="bg1"/>
                </a:solidFill>
                <a:latin typeface="Times New Roman" pitchFamily="18" charset="0"/>
                <a:cs typeface="Times New Roman" pitchFamily="18" charset="0"/>
              </a:rPr>
              <a:t>. </a:t>
            </a:r>
            <a:r>
              <a:rPr lang="ru-RU" sz="1400" dirty="0" err="1" smtClean="0">
                <a:solidFill>
                  <a:schemeClr val="bg1"/>
                </a:solidFill>
                <a:latin typeface="Times New Roman" pitchFamily="18" charset="0"/>
                <a:cs typeface="Times New Roman" pitchFamily="18" charset="0"/>
              </a:rPr>
              <a:t>Мақсаты: Еңбек туралы</a:t>
            </a:r>
            <a:r>
              <a:rPr lang="ru-RU" sz="1400" dirty="0" smtClean="0">
                <a:solidFill>
                  <a:schemeClr val="bg1"/>
                </a:solidFill>
                <a:latin typeface="Times New Roman" pitchFamily="18" charset="0"/>
                <a:cs typeface="Times New Roman" pitchFamily="18" charset="0"/>
              </a:rPr>
              <a:t> </a:t>
            </a:r>
            <a:r>
              <a:rPr lang="ru-RU" sz="1400" dirty="0" err="1" smtClean="0">
                <a:solidFill>
                  <a:schemeClr val="bg1"/>
                </a:solidFill>
                <a:latin typeface="Times New Roman" pitchFamily="18" charset="0"/>
                <a:cs typeface="Times New Roman" pitchFamily="18" charset="0"/>
              </a:rPr>
              <a:t>түсініктерін молайту</a:t>
            </a:r>
            <a:r>
              <a:rPr lang="ru-RU" sz="1400" dirty="0" smtClean="0">
                <a:solidFill>
                  <a:schemeClr val="bg1"/>
                </a:solidFill>
                <a:latin typeface="Times New Roman" pitchFamily="18" charset="0"/>
                <a:cs typeface="Times New Roman" pitchFamily="18" charset="0"/>
              </a:rPr>
              <a:t>, </a:t>
            </a:r>
            <a:r>
              <a:rPr lang="ru-RU" sz="1400" dirty="0" err="1" smtClean="0">
                <a:solidFill>
                  <a:schemeClr val="bg1"/>
                </a:solidFill>
                <a:latin typeface="Times New Roman" pitchFamily="18" charset="0"/>
                <a:cs typeface="Times New Roman" pitchFamily="18" charset="0"/>
              </a:rPr>
              <a:t>шығармашылық қабілеттерін дамыту</a:t>
            </a:r>
            <a:r>
              <a:rPr lang="ru-RU" sz="1400" dirty="0" smtClean="0">
                <a:solidFill>
                  <a:schemeClr val="bg1"/>
                </a:solidFill>
                <a:latin typeface="Times New Roman" pitchFamily="18" charset="0"/>
                <a:cs typeface="Times New Roman" pitchFamily="18" charset="0"/>
              </a:rPr>
              <a:t>. </a:t>
            </a:r>
            <a:r>
              <a:rPr lang="ru-RU" sz="1400" dirty="0" err="1" smtClean="0">
                <a:solidFill>
                  <a:schemeClr val="bg1"/>
                </a:solidFill>
                <a:latin typeface="Times New Roman" pitchFamily="18" charset="0"/>
                <a:cs typeface="Times New Roman" pitchFamily="18" charset="0"/>
              </a:rPr>
              <a:t>Еңбектің пайдасы</a:t>
            </a:r>
            <a:r>
              <a:rPr lang="ru-RU" sz="1400" dirty="0" smtClean="0">
                <a:solidFill>
                  <a:schemeClr val="bg1"/>
                </a:solidFill>
                <a:latin typeface="Times New Roman" pitchFamily="18" charset="0"/>
                <a:cs typeface="Times New Roman" pitchFamily="18" charset="0"/>
              </a:rPr>
              <a:t> – </a:t>
            </a:r>
            <a:r>
              <a:rPr lang="ru-RU" sz="1400" dirty="0" err="1" smtClean="0">
                <a:solidFill>
                  <a:schemeClr val="bg1"/>
                </a:solidFill>
                <a:latin typeface="Times New Roman" pitchFamily="18" charset="0"/>
                <a:cs typeface="Times New Roman" pitchFamily="18" charset="0"/>
              </a:rPr>
              <a:t>тәрбиелейді, жігерлендіреді</a:t>
            </a:r>
            <a:r>
              <a:rPr lang="ru-RU" sz="1400" dirty="0" smtClean="0">
                <a:solidFill>
                  <a:schemeClr val="bg1"/>
                </a:solidFill>
                <a:latin typeface="Times New Roman" pitchFamily="18" charset="0"/>
                <a:cs typeface="Times New Roman" pitchFamily="18" charset="0"/>
              </a:rPr>
              <a:t>, </a:t>
            </a:r>
            <a:r>
              <a:rPr lang="ru-RU" sz="1400" dirty="0" err="1" smtClean="0">
                <a:solidFill>
                  <a:schemeClr val="bg1"/>
                </a:solidFill>
                <a:latin typeface="Times New Roman" pitchFamily="18" charset="0"/>
                <a:cs typeface="Times New Roman" pitchFamily="18" charset="0"/>
              </a:rPr>
              <a:t>күш береді</a:t>
            </a:r>
            <a:r>
              <a:rPr lang="ru-RU" sz="1400" dirty="0" smtClean="0">
                <a:solidFill>
                  <a:schemeClr val="bg1"/>
                </a:solidFill>
                <a:latin typeface="Times New Roman" pitchFamily="18" charset="0"/>
                <a:cs typeface="Times New Roman" pitchFamily="18" charset="0"/>
              </a:rPr>
              <a:t>, </a:t>
            </a:r>
            <a:r>
              <a:rPr lang="ru-RU" sz="1400" dirty="0" err="1" smtClean="0">
                <a:solidFill>
                  <a:schemeClr val="bg1"/>
                </a:solidFill>
                <a:latin typeface="Times New Roman" pitchFamily="18" charset="0"/>
                <a:cs typeface="Times New Roman" pitchFamily="18" charset="0"/>
              </a:rPr>
              <a:t>қуантады, бақытты етеді</a:t>
            </a:r>
            <a:r>
              <a:rPr lang="ru-RU" sz="1400" dirty="0" smtClean="0">
                <a:solidFill>
                  <a:schemeClr val="bg1"/>
                </a:solidFill>
                <a:latin typeface="Times New Roman" pitchFamily="18" charset="0"/>
                <a:cs typeface="Times New Roman" pitchFamily="18" charset="0"/>
              </a:rPr>
              <a:t>, </a:t>
            </a:r>
            <a:r>
              <a:rPr lang="ru-RU" sz="1400" dirty="0" err="1" smtClean="0">
                <a:solidFill>
                  <a:schemeClr val="bg1"/>
                </a:solidFill>
                <a:latin typeface="Times New Roman" pitchFamily="18" charset="0"/>
                <a:cs typeface="Times New Roman" pitchFamily="18" charset="0"/>
              </a:rPr>
              <a:t>өмір сүруге үйретеді, үнемшіл болуға үйретеді, ширатады</a:t>
            </a:r>
            <a:r>
              <a:rPr lang="ru-RU" sz="1400" dirty="0" smtClean="0">
                <a:solidFill>
                  <a:schemeClr val="bg1"/>
                </a:solidFill>
                <a:latin typeface="Times New Roman" pitchFamily="18" charset="0"/>
                <a:cs typeface="Times New Roman" pitchFamily="18" charset="0"/>
              </a:rPr>
              <a:t>, </a:t>
            </a:r>
            <a:r>
              <a:rPr lang="ru-RU" sz="1400" dirty="0" err="1" smtClean="0">
                <a:solidFill>
                  <a:schemeClr val="bg1"/>
                </a:solidFill>
                <a:latin typeface="Times New Roman" pitchFamily="18" charset="0"/>
                <a:cs typeface="Times New Roman" pitchFamily="18" charset="0"/>
              </a:rPr>
              <a:t>шынықтырады.</a:t>
            </a:r>
            <a:r>
              <a:rPr lang="ru-RU" sz="1400" dirty="0" smtClean="0">
                <a:solidFill>
                  <a:schemeClr val="bg1"/>
                </a:solidFill>
                <a:latin typeface="Times New Roman" pitchFamily="18" charset="0"/>
                <a:cs typeface="Times New Roman" pitchFamily="18" charset="0"/>
              </a:rPr>
              <a:t> </a:t>
            </a:r>
            <a:r>
              <a:rPr lang="ru-RU" sz="1400" dirty="0" err="1" smtClean="0">
                <a:solidFill>
                  <a:schemeClr val="bg1"/>
                </a:solidFill>
                <a:latin typeface="Times New Roman" pitchFamily="18" charset="0"/>
                <a:cs typeface="Times New Roman" pitchFamily="18" charset="0"/>
              </a:rPr>
              <a:t>Адамның өмір сүруіне қажеттінің барлығы еңбекпен келеді</a:t>
            </a:r>
            <a:r>
              <a:rPr lang="ru-RU" sz="1400" dirty="0" smtClean="0">
                <a:solidFill>
                  <a:schemeClr val="bg1"/>
                </a:solidFill>
                <a:latin typeface="Times New Roman" pitchFamily="18" charset="0"/>
                <a:cs typeface="Times New Roman" pitchFamily="18" charset="0"/>
              </a:rPr>
              <a:t>.</a:t>
            </a:r>
            <a:endParaRPr lang="ru-RU" sz="1400" dirty="0">
              <a:solidFill>
                <a:schemeClr val="bg1"/>
              </a:solidFill>
              <a:latin typeface="Times New Roman" pitchFamily="18" charset="0"/>
              <a:cs typeface="Times New Roman" pitchFamily="18" charset="0"/>
            </a:endParaRPr>
          </a:p>
        </p:txBody>
      </p:sp>
      <p:pic>
        <p:nvPicPr>
          <p:cNvPr id="7170" name="Picture 2" descr="C:\Users\админ\Desktop\5e75405a-8857-47fa-9a37-fb630eac1376.jpg"/>
          <p:cNvPicPr>
            <a:picLocks noChangeAspect="1" noChangeArrowheads="1"/>
          </p:cNvPicPr>
          <p:nvPr/>
        </p:nvPicPr>
        <p:blipFill>
          <a:blip r:embed="rId2"/>
          <a:srcRect/>
          <a:stretch>
            <a:fillRect/>
          </a:stretch>
        </p:blipFill>
        <p:spPr bwMode="auto">
          <a:xfrm>
            <a:off x="1142977" y="1857364"/>
            <a:ext cx="6500858" cy="450059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457200" y="571480"/>
            <a:ext cx="8229600" cy="1785950"/>
          </a:xfrm>
        </p:spPr>
        <p:txBody>
          <a:bodyPr>
            <a:normAutofit/>
          </a:bodyPr>
          <a:lstStyle/>
          <a:p>
            <a:r>
              <a:rPr lang="ru-RU" sz="1800" dirty="0" smtClean="0">
                <a:solidFill>
                  <a:schemeClr val="bg1"/>
                </a:solidFill>
                <a:latin typeface="Times New Roman" pitchFamily="18" charset="0"/>
                <a:cs typeface="Times New Roman" pitchFamily="18" charset="0"/>
              </a:rPr>
              <a:t>«</a:t>
            </a:r>
            <a:r>
              <a:rPr lang="ru-RU" sz="1800" dirty="0" err="1" smtClean="0">
                <a:solidFill>
                  <a:schemeClr val="bg1"/>
                </a:solidFill>
                <a:latin typeface="Times New Roman" pitchFamily="18" charset="0"/>
                <a:cs typeface="Times New Roman" pitchFamily="18" charset="0"/>
              </a:rPr>
              <a:t>Кәсіпорындағы екбек</a:t>
            </a:r>
            <a:r>
              <a:rPr lang="ru-RU" sz="1800" dirty="0" smtClean="0">
                <a:solidFill>
                  <a:schemeClr val="bg1"/>
                </a:solidFill>
                <a:latin typeface="Times New Roman" pitchFamily="18" charset="0"/>
                <a:cs typeface="Times New Roman" pitchFamily="18" charset="0"/>
              </a:rPr>
              <a:t> </a:t>
            </a:r>
            <a:r>
              <a:rPr lang="ru-RU" sz="1800" dirty="0" err="1" smtClean="0">
                <a:solidFill>
                  <a:schemeClr val="bg1"/>
                </a:solidFill>
                <a:latin typeface="Times New Roman" pitchFamily="18" charset="0"/>
                <a:cs typeface="Times New Roman" pitchFamily="18" charset="0"/>
              </a:rPr>
              <a:t>күні» іс-шарасына</a:t>
            </a:r>
            <a:r>
              <a:rPr lang="ru-RU" sz="1800" dirty="0" smtClean="0">
                <a:solidFill>
                  <a:schemeClr val="bg1"/>
                </a:solidFill>
                <a:latin typeface="Times New Roman" pitchFamily="18" charset="0"/>
                <a:cs typeface="Times New Roman" pitchFamily="18" charset="0"/>
              </a:rPr>
              <a:t> </a:t>
            </a:r>
            <a:r>
              <a:rPr lang="ru-RU" sz="1800" dirty="0" err="1" smtClean="0">
                <a:solidFill>
                  <a:schemeClr val="bg1"/>
                </a:solidFill>
                <a:latin typeface="Times New Roman" pitchFamily="18" charset="0"/>
                <a:cs typeface="Times New Roman" pitchFamily="18" charset="0"/>
              </a:rPr>
              <a:t>байланысты</a:t>
            </a:r>
            <a:r>
              <a:rPr lang="ru-RU" sz="1800" dirty="0" smtClean="0">
                <a:solidFill>
                  <a:schemeClr val="bg1"/>
                </a:solidFill>
                <a:latin typeface="Times New Roman" pitchFamily="18" charset="0"/>
                <a:cs typeface="Times New Roman" pitchFamily="18" charset="0"/>
              </a:rPr>
              <a:t> </a:t>
            </a:r>
            <a:r>
              <a:rPr lang="ru-RU" sz="1800" dirty="0" err="1" smtClean="0">
                <a:solidFill>
                  <a:schemeClr val="bg1"/>
                </a:solidFill>
                <a:latin typeface="Times New Roman" pitchFamily="18" charset="0"/>
                <a:cs typeface="Times New Roman" pitchFamily="18" charset="0"/>
              </a:rPr>
              <a:t>симуляциялық орталықта  </a:t>
            </a:r>
            <a:r>
              <a:rPr lang="ru-RU" sz="1800" dirty="0" smtClean="0">
                <a:solidFill>
                  <a:schemeClr val="bg1"/>
                </a:solidFill>
                <a:latin typeface="Times New Roman" pitchFamily="18" charset="0"/>
                <a:cs typeface="Times New Roman" pitchFamily="18" charset="0"/>
              </a:rPr>
              <a:t>1 курс </a:t>
            </a:r>
            <a:r>
              <a:rPr lang="ru-RU" sz="1800" dirty="0" err="1" smtClean="0">
                <a:solidFill>
                  <a:schemeClr val="bg1"/>
                </a:solidFill>
                <a:latin typeface="Times New Roman" pitchFamily="18" charset="0"/>
                <a:cs typeface="Times New Roman" pitchFamily="18" charset="0"/>
              </a:rPr>
              <a:t>студенттері</a:t>
            </a:r>
            <a:r>
              <a:rPr lang="ru-RU" sz="1800" dirty="0" smtClean="0">
                <a:solidFill>
                  <a:schemeClr val="bg1"/>
                </a:solidFill>
                <a:latin typeface="Times New Roman" pitchFamily="18" charset="0"/>
                <a:cs typeface="Times New Roman" pitchFamily="18" charset="0"/>
              </a:rPr>
              <a:t> </a:t>
            </a:r>
            <a:r>
              <a:rPr lang="ru-RU" sz="1800" dirty="0" err="1" smtClean="0">
                <a:solidFill>
                  <a:schemeClr val="bg1"/>
                </a:solidFill>
                <a:latin typeface="Times New Roman" pitchFamily="18" charset="0"/>
                <a:cs typeface="Times New Roman" pitchFamily="18" charset="0"/>
              </a:rPr>
              <a:t>арасында</a:t>
            </a:r>
            <a:r>
              <a:rPr lang="ru-RU" sz="1800" dirty="0" smtClean="0">
                <a:solidFill>
                  <a:schemeClr val="bg1"/>
                </a:solidFill>
                <a:latin typeface="Times New Roman" pitchFamily="18" charset="0"/>
                <a:cs typeface="Times New Roman" pitchFamily="18" charset="0"/>
              </a:rPr>
              <a:t> экскурсия  </a:t>
            </a:r>
            <a:r>
              <a:rPr lang="ru-RU" sz="1800" dirty="0" err="1" smtClean="0">
                <a:solidFill>
                  <a:schemeClr val="bg1"/>
                </a:solidFill>
                <a:latin typeface="Times New Roman" pitchFamily="18" charset="0"/>
                <a:cs typeface="Times New Roman" pitchFamily="18" charset="0"/>
              </a:rPr>
              <a:t>ұйымдастырылды</a:t>
            </a:r>
            <a:r>
              <a:rPr lang="ru-RU" sz="1800" dirty="0" smtClean="0">
                <a:solidFill>
                  <a:schemeClr val="bg1"/>
                </a:solidFill>
                <a:latin typeface="Times New Roman" pitchFamily="18" charset="0"/>
                <a:cs typeface="Times New Roman" pitchFamily="18" charset="0"/>
              </a:rPr>
              <a:t>. </a:t>
            </a:r>
            <a:r>
              <a:rPr lang="ru-RU" sz="1800" dirty="0" err="1" smtClean="0">
                <a:solidFill>
                  <a:schemeClr val="bg1"/>
                </a:solidFill>
                <a:latin typeface="Times New Roman" pitchFamily="18" charset="0"/>
                <a:cs typeface="Times New Roman" pitchFamily="18" charset="0"/>
              </a:rPr>
              <a:t>Орталық меңгерушісі Аймаханова</a:t>
            </a:r>
            <a:r>
              <a:rPr lang="ru-RU" sz="1800" dirty="0" smtClean="0">
                <a:solidFill>
                  <a:schemeClr val="bg1"/>
                </a:solidFill>
                <a:latin typeface="Times New Roman" pitchFamily="18" charset="0"/>
                <a:cs typeface="Times New Roman" pitchFamily="18" charset="0"/>
              </a:rPr>
              <a:t> </a:t>
            </a:r>
            <a:r>
              <a:rPr lang="ru-RU" sz="1800" dirty="0" err="1" smtClean="0">
                <a:solidFill>
                  <a:schemeClr val="bg1"/>
                </a:solidFill>
                <a:latin typeface="Times New Roman" pitchFamily="18" charset="0"/>
                <a:cs typeface="Times New Roman" pitchFamily="18" charset="0"/>
              </a:rPr>
              <a:t>Толқын Болатханқызы студенттерге</a:t>
            </a:r>
            <a:r>
              <a:rPr lang="ru-RU" sz="1800" dirty="0" smtClean="0">
                <a:solidFill>
                  <a:schemeClr val="bg1"/>
                </a:solidFill>
                <a:latin typeface="Times New Roman" pitchFamily="18" charset="0"/>
                <a:cs typeface="Times New Roman" pitchFamily="18" charset="0"/>
              </a:rPr>
              <a:t> </a:t>
            </a:r>
            <a:r>
              <a:rPr lang="ru-RU" sz="1800" dirty="0" err="1" smtClean="0">
                <a:solidFill>
                  <a:schemeClr val="bg1"/>
                </a:solidFill>
                <a:latin typeface="Times New Roman" pitchFamily="18" charset="0"/>
                <a:cs typeface="Times New Roman" pitchFamily="18" charset="0"/>
              </a:rPr>
              <a:t>алғашқы медициналық көмек көрсету бағыттарын түсіндірді.</a:t>
            </a:r>
            <a:r>
              <a:rPr lang="ru-RU" sz="1800" dirty="0" smtClean="0">
                <a:solidFill>
                  <a:schemeClr val="bg1"/>
                </a:solidFill>
                <a:latin typeface="Times New Roman" pitchFamily="18" charset="0"/>
                <a:cs typeface="Times New Roman" pitchFamily="18" charset="0"/>
              </a:rPr>
              <a:t> </a:t>
            </a:r>
            <a:r>
              <a:rPr lang="ru-RU" sz="1800" dirty="0" err="1" smtClean="0">
                <a:solidFill>
                  <a:schemeClr val="bg1"/>
                </a:solidFill>
                <a:latin typeface="Times New Roman" pitchFamily="18" charset="0"/>
                <a:cs typeface="Times New Roman" pitchFamily="18" charset="0"/>
              </a:rPr>
              <a:t>Оған қоса, ережелерді</a:t>
            </a:r>
            <a:r>
              <a:rPr lang="ru-RU" sz="1800" dirty="0" smtClean="0">
                <a:solidFill>
                  <a:schemeClr val="bg1"/>
                </a:solidFill>
                <a:latin typeface="Times New Roman" pitchFamily="18" charset="0"/>
                <a:cs typeface="Times New Roman" pitchFamily="18" charset="0"/>
              </a:rPr>
              <a:t> </a:t>
            </a:r>
            <a:r>
              <a:rPr lang="ru-RU" sz="1800" dirty="0" err="1" smtClean="0">
                <a:solidFill>
                  <a:schemeClr val="bg1"/>
                </a:solidFill>
                <a:latin typeface="Times New Roman" pitchFamily="18" charset="0"/>
                <a:cs typeface="Times New Roman" pitchFamily="18" charset="0"/>
              </a:rPr>
              <a:t>сақтай отырып</a:t>
            </a:r>
            <a:r>
              <a:rPr lang="ru-RU" sz="1800" dirty="0" smtClean="0">
                <a:solidFill>
                  <a:schemeClr val="bg1"/>
                </a:solidFill>
                <a:latin typeface="Times New Roman" pitchFamily="18" charset="0"/>
                <a:cs typeface="Times New Roman" pitchFamily="18" charset="0"/>
              </a:rPr>
              <a:t>, </a:t>
            </a:r>
            <a:r>
              <a:rPr lang="ru-RU" sz="1800" dirty="0" err="1" smtClean="0">
                <a:solidFill>
                  <a:schemeClr val="bg1"/>
                </a:solidFill>
                <a:latin typeface="Times New Roman" pitchFamily="18" charset="0"/>
                <a:cs typeface="Times New Roman" pitchFamily="18" charset="0"/>
              </a:rPr>
              <a:t>көк тамырға, бұлшық етке</a:t>
            </a:r>
            <a:r>
              <a:rPr lang="ru-RU" sz="1800" dirty="0" smtClean="0">
                <a:solidFill>
                  <a:schemeClr val="bg1"/>
                </a:solidFill>
                <a:latin typeface="Times New Roman" pitchFamily="18" charset="0"/>
                <a:cs typeface="Times New Roman" pitchFamily="18" charset="0"/>
              </a:rPr>
              <a:t> </a:t>
            </a:r>
            <a:r>
              <a:rPr lang="ru-RU" sz="1800" dirty="0" err="1" smtClean="0">
                <a:solidFill>
                  <a:schemeClr val="bg1"/>
                </a:solidFill>
                <a:latin typeface="Times New Roman" pitchFamily="18" charset="0"/>
                <a:cs typeface="Times New Roman" pitchFamily="18" charset="0"/>
              </a:rPr>
              <a:t>егу</a:t>
            </a:r>
            <a:r>
              <a:rPr lang="ru-RU" sz="1800" dirty="0" smtClean="0">
                <a:solidFill>
                  <a:schemeClr val="bg1"/>
                </a:solidFill>
                <a:latin typeface="Times New Roman" pitchFamily="18" charset="0"/>
                <a:cs typeface="Times New Roman" pitchFamily="18" charset="0"/>
              </a:rPr>
              <a:t> </a:t>
            </a:r>
            <a:r>
              <a:rPr lang="ru-RU" sz="1800" dirty="0" err="1" smtClean="0">
                <a:solidFill>
                  <a:schemeClr val="bg1"/>
                </a:solidFill>
                <a:latin typeface="Times New Roman" pitchFamily="18" charset="0"/>
                <a:cs typeface="Times New Roman" pitchFamily="18" charset="0"/>
              </a:rPr>
              <a:t>жолдарымен</a:t>
            </a:r>
            <a:r>
              <a:rPr lang="ru-RU" sz="1800" dirty="0" smtClean="0">
                <a:solidFill>
                  <a:schemeClr val="bg1"/>
                </a:solidFill>
                <a:latin typeface="Times New Roman" pitchFamily="18" charset="0"/>
                <a:cs typeface="Times New Roman" pitchFamily="18" charset="0"/>
              </a:rPr>
              <a:t> </a:t>
            </a:r>
            <a:r>
              <a:rPr lang="ru-RU" sz="1800" dirty="0" err="1" smtClean="0">
                <a:solidFill>
                  <a:schemeClr val="bg1"/>
                </a:solidFill>
                <a:latin typeface="Times New Roman" pitchFamily="18" charset="0"/>
                <a:cs typeface="Times New Roman" pitchFamily="18" charset="0"/>
              </a:rPr>
              <a:t>таныстырды</a:t>
            </a:r>
            <a:r>
              <a:rPr lang="ru-RU" sz="1800" dirty="0" smtClean="0">
                <a:solidFill>
                  <a:schemeClr val="bg1"/>
                </a:solidFill>
                <a:latin typeface="Times New Roman" pitchFamily="18" charset="0"/>
                <a:cs typeface="Times New Roman" pitchFamily="18" charset="0"/>
              </a:rPr>
              <a:t>.  </a:t>
            </a:r>
            <a:r>
              <a:rPr lang="ru-RU" sz="1800" dirty="0" err="1" smtClean="0">
                <a:solidFill>
                  <a:schemeClr val="bg1"/>
                </a:solidFill>
                <a:latin typeface="Times New Roman" pitchFamily="18" charset="0"/>
                <a:cs typeface="Times New Roman" pitchFamily="18" charset="0"/>
              </a:rPr>
              <a:t>Сондай-ақ, қысқа уақыттың ішінде</a:t>
            </a:r>
            <a:r>
              <a:rPr lang="ru-RU" sz="1800" dirty="0" smtClean="0">
                <a:solidFill>
                  <a:schemeClr val="bg1"/>
                </a:solidFill>
                <a:latin typeface="Times New Roman" pitchFamily="18" charset="0"/>
                <a:cs typeface="Times New Roman" pitchFamily="18" charset="0"/>
              </a:rPr>
              <a:t> </a:t>
            </a:r>
            <a:r>
              <a:rPr lang="ru-RU" sz="1800" dirty="0" err="1" smtClean="0">
                <a:solidFill>
                  <a:schemeClr val="bg1"/>
                </a:solidFill>
                <a:latin typeface="Times New Roman" pitchFamily="18" charset="0"/>
                <a:cs typeface="Times New Roman" pitchFamily="18" charset="0"/>
              </a:rPr>
              <a:t>қолдан дем</a:t>
            </a:r>
            <a:r>
              <a:rPr lang="ru-RU" sz="1800" dirty="0" smtClean="0">
                <a:solidFill>
                  <a:schemeClr val="bg1"/>
                </a:solidFill>
                <a:latin typeface="Times New Roman" pitchFamily="18" charset="0"/>
                <a:cs typeface="Times New Roman" pitchFamily="18" charset="0"/>
              </a:rPr>
              <a:t> </a:t>
            </a:r>
            <a:r>
              <a:rPr lang="ru-RU" sz="1800" dirty="0" err="1" smtClean="0">
                <a:solidFill>
                  <a:schemeClr val="bg1"/>
                </a:solidFill>
                <a:latin typeface="Times New Roman" pitchFamily="18" charset="0"/>
                <a:cs typeface="Times New Roman" pitchFamily="18" charset="0"/>
              </a:rPr>
              <a:t>алдыру</a:t>
            </a:r>
            <a:r>
              <a:rPr lang="ru-RU" sz="1800" dirty="0" smtClean="0">
                <a:solidFill>
                  <a:schemeClr val="bg1"/>
                </a:solidFill>
                <a:latin typeface="Times New Roman" pitchFamily="18" charset="0"/>
                <a:cs typeface="Times New Roman" pitchFamily="18" charset="0"/>
              </a:rPr>
              <a:t> </a:t>
            </a:r>
            <a:r>
              <a:rPr lang="ru-RU" sz="1800" dirty="0" err="1" smtClean="0">
                <a:solidFill>
                  <a:schemeClr val="bg1"/>
                </a:solidFill>
                <a:latin typeface="Times New Roman" pitchFamily="18" charset="0"/>
                <a:cs typeface="Times New Roman" pitchFamily="18" charset="0"/>
              </a:rPr>
              <a:t>жолдарын</a:t>
            </a:r>
            <a:r>
              <a:rPr lang="ru-RU" sz="1800" dirty="0" smtClean="0">
                <a:solidFill>
                  <a:schemeClr val="bg1"/>
                </a:solidFill>
                <a:latin typeface="Times New Roman" pitchFamily="18" charset="0"/>
                <a:cs typeface="Times New Roman" pitchFamily="18" charset="0"/>
              </a:rPr>
              <a:t> </a:t>
            </a:r>
            <a:r>
              <a:rPr lang="ru-RU" sz="1800" dirty="0" err="1" smtClean="0">
                <a:solidFill>
                  <a:schemeClr val="bg1"/>
                </a:solidFill>
                <a:latin typeface="Times New Roman" pitchFamily="18" charset="0"/>
                <a:cs typeface="Times New Roman" pitchFamily="18" charset="0"/>
              </a:rPr>
              <a:t>көрсетті.</a:t>
            </a:r>
            <a:endParaRPr lang="ru-RU" sz="1800" dirty="0">
              <a:solidFill>
                <a:schemeClr val="bg1"/>
              </a:solidFill>
              <a:latin typeface="Times New Roman" pitchFamily="18" charset="0"/>
              <a:cs typeface="Times New Roman" pitchFamily="18" charset="0"/>
            </a:endParaRPr>
          </a:p>
        </p:txBody>
      </p:sp>
      <p:pic>
        <p:nvPicPr>
          <p:cNvPr id="1026" name="Picture 2" descr="C:\Users\админ\Desktop\ad7fa07f-106d-428e-b718-14947476da9b.jpg"/>
          <p:cNvPicPr>
            <a:picLocks noChangeAspect="1" noChangeArrowheads="1"/>
          </p:cNvPicPr>
          <p:nvPr/>
        </p:nvPicPr>
        <p:blipFill>
          <a:blip r:embed="rId2" cstate="print"/>
          <a:srcRect/>
          <a:stretch>
            <a:fillRect/>
          </a:stretch>
        </p:blipFill>
        <p:spPr bwMode="auto">
          <a:xfrm>
            <a:off x="928662" y="2523676"/>
            <a:ext cx="6715172" cy="385765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57200" y="152400"/>
            <a:ext cx="8229600" cy="1562088"/>
          </a:xfrm>
        </p:spPr>
        <p:txBody>
          <a:bodyPr>
            <a:noAutofit/>
          </a:bodyPr>
          <a:lstStyle/>
          <a:p>
            <a:r>
              <a:rPr lang="ru-RU" sz="2000" dirty="0" smtClean="0">
                <a:solidFill>
                  <a:schemeClr val="bg1"/>
                </a:solidFill>
                <a:latin typeface="Times New Roman" pitchFamily="18" charset="0"/>
                <a:cs typeface="Times New Roman" pitchFamily="18" charset="0"/>
              </a:rPr>
              <a:t>Жамбыл </a:t>
            </a:r>
            <a:r>
              <a:rPr lang="ru-RU" sz="2000" dirty="0" err="1" smtClean="0">
                <a:solidFill>
                  <a:schemeClr val="bg1"/>
                </a:solidFill>
                <a:latin typeface="Times New Roman" pitchFamily="18" charset="0"/>
                <a:cs typeface="Times New Roman" pitchFamily="18" charset="0"/>
              </a:rPr>
              <a:t>облысы</a:t>
            </a:r>
            <a:r>
              <a:rPr lang="ru-RU" sz="2000" dirty="0" smtClean="0">
                <a:solidFill>
                  <a:schemeClr val="bg1"/>
                </a:solidFill>
                <a:latin typeface="Times New Roman" pitchFamily="18" charset="0"/>
                <a:cs typeface="Times New Roman" pitchFamily="18" charset="0"/>
              </a:rPr>
              <a:t> </a:t>
            </a:r>
            <a:r>
              <a:rPr lang="ru-RU" sz="2000" dirty="0" err="1" smtClean="0">
                <a:solidFill>
                  <a:schemeClr val="bg1"/>
                </a:solidFill>
                <a:latin typeface="Times New Roman" pitchFamily="18" charset="0"/>
                <a:cs typeface="Times New Roman" pitchFamily="18" charset="0"/>
              </a:rPr>
              <a:t>әкімдігі жастар</a:t>
            </a:r>
            <a:r>
              <a:rPr lang="ru-RU" sz="2000" dirty="0" smtClean="0">
                <a:solidFill>
                  <a:schemeClr val="bg1"/>
                </a:solidFill>
                <a:latin typeface="Times New Roman" pitchFamily="18" charset="0"/>
                <a:cs typeface="Times New Roman" pitchFamily="18" charset="0"/>
              </a:rPr>
              <a:t> </a:t>
            </a:r>
            <a:r>
              <a:rPr lang="ru-RU" sz="2000" dirty="0" err="1" smtClean="0">
                <a:solidFill>
                  <a:schemeClr val="bg1"/>
                </a:solidFill>
                <a:latin typeface="Times New Roman" pitchFamily="18" charset="0"/>
                <a:cs typeface="Times New Roman" pitchFamily="18" charset="0"/>
              </a:rPr>
              <a:t>саясаты</a:t>
            </a:r>
            <a:r>
              <a:rPr lang="ru-RU" sz="2000" dirty="0" smtClean="0">
                <a:solidFill>
                  <a:schemeClr val="bg1"/>
                </a:solidFill>
                <a:latin typeface="Times New Roman" pitchFamily="18" charset="0"/>
                <a:cs typeface="Times New Roman" pitchFamily="18" charset="0"/>
              </a:rPr>
              <a:t> </a:t>
            </a:r>
            <a:r>
              <a:rPr lang="ru-RU" sz="2000" dirty="0" err="1" smtClean="0">
                <a:solidFill>
                  <a:schemeClr val="bg1"/>
                </a:solidFill>
                <a:latin typeface="Times New Roman" pitchFamily="18" charset="0"/>
                <a:cs typeface="Times New Roman" pitchFamily="18" charset="0"/>
              </a:rPr>
              <a:t>мәселелері басқармасының ұйымдастыруымен </a:t>
            </a:r>
            <a:r>
              <a:rPr lang="ru-RU" sz="2000" dirty="0" smtClean="0">
                <a:solidFill>
                  <a:schemeClr val="bg1"/>
                </a:solidFill>
                <a:latin typeface="Times New Roman" pitchFamily="18" charset="0"/>
                <a:cs typeface="Times New Roman" pitchFamily="18" charset="0"/>
              </a:rPr>
              <a:t>«</a:t>
            </a:r>
            <a:r>
              <a:rPr sz="2000" dirty="0" smtClean="0">
                <a:solidFill>
                  <a:schemeClr val="bg1"/>
                </a:solidFill>
                <a:latin typeface="Times New Roman" pitchFamily="18" charset="0"/>
                <a:cs typeface="Times New Roman" pitchFamily="18" charset="0"/>
              </a:rPr>
              <a:t>BOLASHAQ JASTAR CAMP» </a:t>
            </a:r>
            <a:r>
              <a:rPr lang="ru-RU" sz="2000" dirty="0" err="1" smtClean="0">
                <a:solidFill>
                  <a:schemeClr val="bg1"/>
                </a:solidFill>
                <a:latin typeface="Times New Roman" pitchFamily="18" charset="0"/>
                <a:cs typeface="Times New Roman" pitchFamily="18" charset="0"/>
              </a:rPr>
              <a:t>атты</a:t>
            </a:r>
            <a:r>
              <a:rPr lang="ru-RU" sz="2000" dirty="0" smtClean="0">
                <a:solidFill>
                  <a:schemeClr val="bg1"/>
                </a:solidFill>
                <a:latin typeface="Times New Roman" pitchFamily="18" charset="0"/>
                <a:cs typeface="Times New Roman" pitchFamily="18" charset="0"/>
              </a:rPr>
              <a:t> </a:t>
            </a:r>
            <a:r>
              <a:rPr lang="ru-RU" sz="2000" dirty="0" err="1" smtClean="0">
                <a:solidFill>
                  <a:schemeClr val="bg1"/>
                </a:solidFill>
                <a:latin typeface="Times New Roman" pitchFamily="18" charset="0"/>
                <a:cs typeface="Times New Roman" pitchFamily="18" charset="0"/>
              </a:rPr>
              <a:t>облыстық жастарға оқыту лагерінде</a:t>
            </a:r>
            <a:r>
              <a:rPr lang="ru-RU" sz="2000" dirty="0" smtClean="0">
                <a:solidFill>
                  <a:schemeClr val="bg1"/>
                </a:solidFill>
                <a:latin typeface="Times New Roman" pitchFamily="18" charset="0"/>
                <a:cs typeface="Times New Roman" pitchFamily="18" charset="0"/>
              </a:rPr>
              <a:t> </a:t>
            </a:r>
            <a:r>
              <a:rPr lang="ru-RU" sz="2000" dirty="0" err="1" smtClean="0">
                <a:solidFill>
                  <a:schemeClr val="bg1"/>
                </a:solidFill>
                <a:latin typeface="Times New Roman" pitchFamily="18" charset="0"/>
                <a:cs typeface="Times New Roman" pitchFamily="18" charset="0"/>
              </a:rPr>
              <a:t>топтық сайыста</a:t>
            </a:r>
            <a:r>
              <a:rPr lang="ru-RU" sz="2000" dirty="0" smtClean="0">
                <a:solidFill>
                  <a:schemeClr val="bg1"/>
                </a:solidFill>
                <a:latin typeface="Times New Roman" pitchFamily="18" charset="0"/>
                <a:cs typeface="Times New Roman" pitchFamily="18" charset="0"/>
              </a:rPr>
              <a:t> </a:t>
            </a:r>
            <a:r>
              <a:rPr lang="ru-RU" sz="2000" dirty="0" err="1" smtClean="0">
                <a:solidFill>
                  <a:schemeClr val="bg1"/>
                </a:solidFill>
                <a:latin typeface="Times New Roman" pitchFamily="18" charset="0"/>
                <a:cs typeface="Times New Roman" pitchFamily="18" charset="0"/>
              </a:rPr>
              <a:t>колледжіміздің белсенді</a:t>
            </a:r>
            <a:r>
              <a:rPr lang="ru-RU" sz="2000" dirty="0" smtClean="0">
                <a:solidFill>
                  <a:schemeClr val="bg1"/>
                </a:solidFill>
                <a:latin typeface="Times New Roman" pitchFamily="18" charset="0"/>
                <a:cs typeface="Times New Roman" pitchFamily="18" charset="0"/>
              </a:rPr>
              <a:t> </a:t>
            </a:r>
            <a:r>
              <a:rPr lang="ru-RU" sz="2000" dirty="0" err="1" smtClean="0">
                <a:solidFill>
                  <a:schemeClr val="bg1"/>
                </a:solidFill>
                <a:latin typeface="Times New Roman" pitchFamily="18" charset="0"/>
                <a:cs typeface="Times New Roman" pitchFamily="18" charset="0"/>
              </a:rPr>
              <a:t>студенттері</a:t>
            </a:r>
            <a:r>
              <a:rPr lang="ru-RU" sz="2000" dirty="0" smtClean="0">
                <a:solidFill>
                  <a:schemeClr val="bg1"/>
                </a:solidFill>
                <a:latin typeface="Times New Roman" pitchFamily="18" charset="0"/>
                <a:cs typeface="Times New Roman" pitchFamily="18" charset="0"/>
              </a:rPr>
              <a:t> </a:t>
            </a:r>
            <a:r>
              <a:rPr sz="2000" dirty="0" smtClean="0">
                <a:solidFill>
                  <a:schemeClr val="bg1"/>
                </a:solidFill>
                <a:latin typeface="Times New Roman" pitchFamily="18" charset="0"/>
                <a:cs typeface="Times New Roman" pitchFamily="18" charset="0"/>
              </a:rPr>
              <a:t>III </a:t>
            </a:r>
            <a:r>
              <a:rPr lang="ru-RU" sz="2000" dirty="0" err="1" smtClean="0">
                <a:solidFill>
                  <a:schemeClr val="bg1"/>
                </a:solidFill>
                <a:latin typeface="Times New Roman" pitchFamily="18" charset="0"/>
                <a:cs typeface="Times New Roman" pitchFamily="18" charset="0"/>
              </a:rPr>
              <a:t>орынды</a:t>
            </a:r>
            <a:r>
              <a:rPr lang="ru-RU" sz="2000" dirty="0" smtClean="0">
                <a:solidFill>
                  <a:schemeClr val="bg1"/>
                </a:solidFill>
                <a:latin typeface="Times New Roman" pitchFamily="18" charset="0"/>
                <a:cs typeface="Times New Roman" pitchFamily="18" charset="0"/>
              </a:rPr>
              <a:t> </a:t>
            </a:r>
            <a:r>
              <a:rPr lang="ru-RU" sz="2000" dirty="0" err="1" smtClean="0">
                <a:solidFill>
                  <a:schemeClr val="bg1"/>
                </a:solidFill>
                <a:latin typeface="Times New Roman" pitchFamily="18" charset="0"/>
                <a:cs typeface="Times New Roman" pitchFamily="18" charset="0"/>
              </a:rPr>
              <a:t>иеленіп</a:t>
            </a:r>
            <a:r>
              <a:rPr lang="ru-RU" sz="2000" dirty="0" smtClean="0">
                <a:solidFill>
                  <a:schemeClr val="bg1"/>
                </a:solidFill>
                <a:latin typeface="Times New Roman" pitchFamily="18" charset="0"/>
                <a:cs typeface="Times New Roman" pitchFamily="18" charset="0"/>
              </a:rPr>
              <a:t> </a:t>
            </a:r>
            <a:r>
              <a:rPr lang="ru-RU" sz="2000" dirty="0" err="1" smtClean="0">
                <a:solidFill>
                  <a:schemeClr val="bg1"/>
                </a:solidFill>
                <a:latin typeface="Times New Roman" pitchFamily="18" charset="0"/>
                <a:cs typeface="Times New Roman" pitchFamily="18" charset="0"/>
              </a:rPr>
              <a:t>дипломмен</a:t>
            </a:r>
            <a:r>
              <a:rPr lang="ru-RU" sz="2000" dirty="0" smtClean="0">
                <a:solidFill>
                  <a:schemeClr val="bg1"/>
                </a:solidFill>
                <a:latin typeface="Times New Roman" pitchFamily="18" charset="0"/>
                <a:cs typeface="Times New Roman" pitchFamily="18" charset="0"/>
              </a:rPr>
              <a:t> </a:t>
            </a:r>
            <a:r>
              <a:rPr lang="ru-RU" sz="2000" dirty="0" err="1" smtClean="0">
                <a:solidFill>
                  <a:schemeClr val="bg1"/>
                </a:solidFill>
                <a:latin typeface="Times New Roman" pitchFamily="18" charset="0"/>
                <a:cs typeface="Times New Roman" pitchFamily="18" charset="0"/>
              </a:rPr>
              <a:t>марапатталды</a:t>
            </a:r>
            <a:r>
              <a:rPr lang="ru-RU" sz="2000" dirty="0" smtClean="0">
                <a:solidFill>
                  <a:schemeClr val="bg1"/>
                </a:solidFill>
                <a:latin typeface="Times New Roman" pitchFamily="18" charset="0"/>
                <a:cs typeface="Times New Roman" pitchFamily="18" charset="0"/>
              </a:rPr>
              <a:t>.</a:t>
            </a:r>
            <a:endParaRPr lang="ru-RU" sz="2000" dirty="0">
              <a:solidFill>
                <a:schemeClr val="bg1"/>
              </a:solidFill>
              <a:latin typeface="Times New Roman" pitchFamily="18" charset="0"/>
              <a:cs typeface="Times New Roman" pitchFamily="18" charset="0"/>
            </a:endParaRPr>
          </a:p>
        </p:txBody>
      </p:sp>
      <p:pic>
        <p:nvPicPr>
          <p:cNvPr id="5122" name="Picture 2" descr="C:\Users\админ\Desktop\33892697-207e-4a6a-a41d-3d3bdd392273.jpg"/>
          <p:cNvPicPr>
            <a:picLocks noGrp="1" noChangeAspect="1" noChangeArrowheads="1"/>
          </p:cNvPicPr>
          <p:nvPr>
            <p:ph idx="1"/>
          </p:nvPr>
        </p:nvPicPr>
        <p:blipFill>
          <a:blip r:embed="rId2" cstate="print"/>
          <a:srcRect/>
          <a:stretch>
            <a:fillRect/>
          </a:stretch>
        </p:blipFill>
        <p:spPr bwMode="auto">
          <a:xfrm>
            <a:off x="571472" y="1857364"/>
            <a:ext cx="3071834" cy="2071702"/>
          </a:xfrm>
          <a:prstGeom prst="rect">
            <a:avLst/>
          </a:prstGeom>
          <a:ln>
            <a:noFill/>
          </a:ln>
          <a:effectLst>
            <a:softEdge rad="112500"/>
          </a:effectLst>
        </p:spPr>
      </p:pic>
      <p:pic>
        <p:nvPicPr>
          <p:cNvPr id="5123" name="Picture 3" descr="C:\Users\админ\Desktop\533d8295-d33f-4506-b7d7-63bc9f678188.jpg"/>
          <p:cNvPicPr>
            <a:picLocks noChangeAspect="1" noChangeArrowheads="1"/>
          </p:cNvPicPr>
          <p:nvPr/>
        </p:nvPicPr>
        <p:blipFill>
          <a:blip r:embed="rId3" cstate="print"/>
          <a:srcRect/>
          <a:stretch>
            <a:fillRect/>
          </a:stretch>
        </p:blipFill>
        <p:spPr bwMode="auto">
          <a:xfrm>
            <a:off x="4286248" y="1785926"/>
            <a:ext cx="3143254" cy="2071702"/>
          </a:xfrm>
          <a:prstGeom prst="rect">
            <a:avLst/>
          </a:prstGeom>
          <a:ln>
            <a:noFill/>
          </a:ln>
          <a:effectLst>
            <a:softEdge rad="112500"/>
          </a:effectLst>
        </p:spPr>
      </p:pic>
      <p:pic>
        <p:nvPicPr>
          <p:cNvPr id="5124" name="Picture 4" descr="C:\Users\админ\Desktop\2a1f9bd3-fc5c-41b1-9d10-0652815a7048.jpg"/>
          <p:cNvPicPr>
            <a:picLocks noChangeAspect="1" noChangeArrowheads="1"/>
          </p:cNvPicPr>
          <p:nvPr/>
        </p:nvPicPr>
        <p:blipFill>
          <a:blip r:embed="rId4"/>
          <a:srcRect/>
          <a:stretch>
            <a:fillRect/>
          </a:stretch>
        </p:blipFill>
        <p:spPr bwMode="auto">
          <a:xfrm>
            <a:off x="2643187" y="4143380"/>
            <a:ext cx="3000383" cy="228601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85720" y="500042"/>
            <a:ext cx="8286808" cy="6215106"/>
          </a:xfrm>
        </p:spPr>
        <p:txBody>
          <a:bodyPr>
            <a:normAutofit/>
          </a:bodyPr>
          <a:lstStyle/>
          <a:p>
            <a:pPr lvl="0"/>
            <a:r>
              <a:rPr lang="kk-KZ" sz="2400" dirty="0" smtClean="0">
                <a:solidFill>
                  <a:schemeClr val="bg1"/>
                </a:solidFill>
                <a:latin typeface="Times New Roman" pitchFamily="18" charset="0"/>
                <a:cs typeface="Times New Roman" pitchFamily="18" charset="0"/>
              </a:rPr>
              <a:t>«Рухани жаңғыру» бағдарламасын іске асыру жағдайындағы тәрбиенің тұжырымдамалық негіздерін қабылдау туралы» Қазақстан Республикасының Білім және ғылым министрінің 2019 жылғы 15 сәуірдегі №145 бұйрығының күші жойылды.</a:t>
            </a:r>
            <a:endParaRPr lang="ru-RU" sz="2400" dirty="0" smtClean="0">
              <a:solidFill>
                <a:schemeClr val="bg1"/>
              </a:solidFill>
              <a:latin typeface="Times New Roman" pitchFamily="18" charset="0"/>
              <a:cs typeface="Times New Roman" pitchFamily="18" charset="0"/>
            </a:endParaRPr>
          </a:p>
          <a:p>
            <a:r>
              <a:rPr lang="kk-KZ" sz="2400" dirty="0" smtClean="0">
                <a:solidFill>
                  <a:schemeClr val="bg1"/>
                </a:solidFill>
                <a:latin typeface="Times New Roman" pitchFamily="18" charset="0"/>
                <a:cs typeface="Times New Roman" pitchFamily="18" charset="0"/>
              </a:rPr>
              <a:t> Қазақстан Республикасының Оқу-ағарту министрінің </a:t>
            </a:r>
            <a:r>
              <a:rPr lang="kk-KZ" sz="2400" b="1" dirty="0" smtClean="0">
                <a:solidFill>
                  <a:schemeClr val="bg1"/>
                </a:solidFill>
                <a:latin typeface="Times New Roman" pitchFamily="18" charset="0"/>
                <a:cs typeface="Times New Roman" pitchFamily="18" charset="0"/>
              </a:rPr>
              <a:t>2023 жылғы «</a:t>
            </a:r>
            <a:r>
              <a:rPr lang="kk-KZ" sz="2400" b="1" u="sng" dirty="0" smtClean="0">
                <a:solidFill>
                  <a:schemeClr val="bg1"/>
                </a:solidFill>
                <a:latin typeface="Times New Roman" pitchFamily="18" charset="0"/>
                <a:cs typeface="Times New Roman" pitchFamily="18" charset="0"/>
              </a:rPr>
              <a:t>19» қыркүйек</a:t>
            </a:r>
            <a:r>
              <a:rPr lang="kk-KZ" sz="2400" b="1" dirty="0" smtClean="0">
                <a:solidFill>
                  <a:schemeClr val="bg1"/>
                </a:solidFill>
                <a:latin typeface="Times New Roman" pitchFamily="18" charset="0"/>
                <a:cs typeface="Times New Roman" pitchFamily="18" charset="0"/>
              </a:rPr>
              <a:t> </a:t>
            </a:r>
          </a:p>
          <a:p>
            <a:pPr>
              <a:buNone/>
            </a:pPr>
            <a:r>
              <a:rPr lang="kk-KZ" sz="2400" b="1" dirty="0" smtClean="0">
                <a:solidFill>
                  <a:schemeClr val="bg1"/>
                </a:solidFill>
                <a:latin typeface="Times New Roman" pitchFamily="18" charset="0"/>
                <a:cs typeface="Times New Roman" pitchFamily="18" charset="0"/>
              </a:rPr>
              <a:t>    № </a:t>
            </a:r>
            <a:r>
              <a:rPr lang="kk-KZ" sz="2400" b="1" u="sng" dirty="0" smtClean="0">
                <a:solidFill>
                  <a:schemeClr val="bg1"/>
                </a:solidFill>
                <a:latin typeface="Times New Roman" pitchFamily="18" charset="0"/>
                <a:cs typeface="Times New Roman" pitchFamily="18" charset="0"/>
              </a:rPr>
              <a:t>294  </a:t>
            </a:r>
            <a:r>
              <a:rPr lang="kk-KZ" sz="2400" b="1" dirty="0" smtClean="0">
                <a:solidFill>
                  <a:schemeClr val="bg1"/>
                </a:solidFill>
                <a:latin typeface="Times New Roman" pitchFamily="18" charset="0"/>
                <a:cs typeface="Times New Roman" pitchFamily="18" charset="0"/>
              </a:rPr>
              <a:t>бұйрығы бойынша</a:t>
            </a:r>
            <a:r>
              <a:rPr lang="ru-RU" sz="2400" b="1" dirty="0" smtClean="0">
                <a:solidFill>
                  <a:schemeClr val="bg1"/>
                </a:solidFill>
                <a:latin typeface="Times New Roman" pitchFamily="18" charset="0"/>
                <a:cs typeface="Times New Roman" pitchFamily="18" charset="0"/>
              </a:rPr>
              <a:t> </a:t>
            </a:r>
            <a:r>
              <a:rPr lang="kk-KZ" sz="2400" dirty="0" smtClean="0">
                <a:solidFill>
                  <a:schemeClr val="bg1"/>
                </a:solidFill>
                <a:latin typeface="Times New Roman" pitchFamily="18" charset="0"/>
                <a:cs typeface="Times New Roman" pitchFamily="18" charset="0"/>
              </a:rPr>
              <a:t>2023-2024 оқу жылынан бастап жоғары оқу орындарынан басқа білім беру ұйымдарына арналған «Біртұтас тәрбие бағдарламасы” енгізілді. </a:t>
            </a:r>
            <a:endParaRPr lang="ru-RU" sz="2400" dirty="0" smtClean="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57200" y="152400"/>
            <a:ext cx="8229600" cy="1990716"/>
          </a:xfrm>
        </p:spPr>
        <p:txBody>
          <a:bodyPr>
            <a:noAutofit/>
          </a:bodyPr>
          <a:lstStyle/>
          <a:p>
            <a:r>
              <a:rPr lang="ru-RU" sz="1600" dirty="0" err="1" smtClean="0">
                <a:solidFill>
                  <a:schemeClr val="bg1"/>
                </a:solidFill>
                <a:latin typeface="Times New Roman" pitchFamily="18" charset="0"/>
                <a:cs typeface="Times New Roman" pitchFamily="18" charset="0"/>
              </a:rPr>
              <a:t>Есірткі</a:t>
            </a:r>
            <a:r>
              <a:rPr lang="ru-RU" sz="1600" dirty="0" smtClean="0">
                <a:solidFill>
                  <a:schemeClr val="bg1"/>
                </a:solidFill>
                <a:latin typeface="Times New Roman" pitchFamily="18" charset="0"/>
                <a:cs typeface="Times New Roman" pitchFamily="18" charset="0"/>
              </a:rPr>
              <a:t> </a:t>
            </a:r>
            <a:r>
              <a:rPr lang="ru-RU" sz="1600" dirty="0" err="1" smtClean="0">
                <a:solidFill>
                  <a:schemeClr val="bg1"/>
                </a:solidFill>
                <a:latin typeface="Times New Roman" pitchFamily="18" charset="0"/>
                <a:cs typeface="Times New Roman" pitchFamily="18" charset="0"/>
              </a:rPr>
              <a:t>қылмысына қарсы іс-қимыл шараларын</a:t>
            </a:r>
            <a:r>
              <a:rPr lang="ru-RU" sz="1600" dirty="0" smtClean="0">
                <a:solidFill>
                  <a:schemeClr val="bg1"/>
                </a:solidFill>
                <a:latin typeface="Times New Roman" pitchFamily="18" charset="0"/>
                <a:cs typeface="Times New Roman" pitchFamily="18" charset="0"/>
              </a:rPr>
              <a:t> </a:t>
            </a:r>
            <a:r>
              <a:rPr lang="ru-RU" sz="1600" dirty="0" err="1" smtClean="0">
                <a:solidFill>
                  <a:schemeClr val="bg1"/>
                </a:solidFill>
                <a:latin typeface="Times New Roman" pitchFamily="18" charset="0"/>
                <a:cs typeface="Times New Roman" pitchFamily="18" charset="0"/>
              </a:rPr>
              <a:t>жүзеге асыру</a:t>
            </a:r>
            <a:r>
              <a:rPr lang="ru-RU" sz="1600" dirty="0" smtClean="0">
                <a:solidFill>
                  <a:schemeClr val="bg1"/>
                </a:solidFill>
                <a:latin typeface="Times New Roman" pitchFamily="18" charset="0"/>
                <a:cs typeface="Times New Roman" pitchFamily="18" charset="0"/>
              </a:rPr>
              <a:t> </a:t>
            </a:r>
            <a:r>
              <a:rPr lang="ru-RU" sz="1600" dirty="0" err="1" smtClean="0">
                <a:solidFill>
                  <a:schemeClr val="bg1"/>
                </a:solidFill>
                <a:latin typeface="Times New Roman" pitchFamily="18" charset="0"/>
                <a:cs typeface="Times New Roman" pitchFamily="18" charset="0"/>
              </a:rPr>
              <a:t>аясында</a:t>
            </a:r>
            <a:r>
              <a:rPr lang="ru-RU" sz="1600" dirty="0" smtClean="0">
                <a:solidFill>
                  <a:schemeClr val="bg1"/>
                </a:solidFill>
                <a:latin typeface="Times New Roman" pitchFamily="18" charset="0"/>
                <a:cs typeface="Times New Roman" pitchFamily="18" charset="0"/>
              </a:rPr>
              <a:t> </a:t>
            </a:r>
            <a:r>
              <a:rPr lang="ru-RU" sz="1600" dirty="0" err="1" smtClean="0">
                <a:solidFill>
                  <a:schemeClr val="bg1"/>
                </a:solidFill>
                <a:latin typeface="Times New Roman" pitchFamily="18" charset="0"/>
                <a:cs typeface="Times New Roman" pitchFamily="18" charset="0"/>
              </a:rPr>
              <a:t>жастардың арасында</a:t>
            </a:r>
            <a:r>
              <a:rPr lang="ru-RU" sz="1600" dirty="0" smtClean="0">
                <a:solidFill>
                  <a:schemeClr val="bg1"/>
                </a:solidFill>
                <a:latin typeface="Times New Roman" pitchFamily="18" charset="0"/>
                <a:cs typeface="Times New Roman" pitchFamily="18" charset="0"/>
              </a:rPr>
              <a:t> </a:t>
            </a:r>
            <a:r>
              <a:rPr lang="ru-RU" sz="1600" dirty="0" err="1" smtClean="0">
                <a:solidFill>
                  <a:schemeClr val="bg1"/>
                </a:solidFill>
                <a:latin typeface="Times New Roman" pitchFamily="18" charset="0"/>
                <a:cs typeface="Times New Roman" pitchFamily="18" charset="0"/>
              </a:rPr>
              <a:t>синтетикалық есірткінің зияны</a:t>
            </a:r>
            <a:r>
              <a:rPr lang="ru-RU" sz="1600" dirty="0" smtClean="0">
                <a:solidFill>
                  <a:schemeClr val="bg1"/>
                </a:solidFill>
                <a:latin typeface="Times New Roman" pitchFamily="18" charset="0"/>
                <a:cs typeface="Times New Roman" pitchFamily="18" charset="0"/>
              </a:rPr>
              <a:t> мен </a:t>
            </a:r>
            <a:r>
              <a:rPr lang="ru-RU" sz="1600" dirty="0" err="1" smtClean="0">
                <a:solidFill>
                  <a:schemeClr val="bg1"/>
                </a:solidFill>
                <a:latin typeface="Times New Roman" pitchFamily="18" charset="0"/>
                <a:cs typeface="Times New Roman" pitchFamily="18" charset="0"/>
              </a:rPr>
              <a:t>нашақорлықтың зардаптары</a:t>
            </a:r>
            <a:r>
              <a:rPr lang="ru-RU" sz="1600" dirty="0" smtClean="0">
                <a:solidFill>
                  <a:schemeClr val="bg1"/>
                </a:solidFill>
                <a:latin typeface="Times New Roman" pitchFamily="18" charset="0"/>
                <a:cs typeface="Times New Roman" pitchFamily="18" charset="0"/>
              </a:rPr>
              <a:t> </a:t>
            </a:r>
            <a:r>
              <a:rPr lang="ru-RU" sz="1600" dirty="0" err="1" smtClean="0">
                <a:solidFill>
                  <a:schemeClr val="bg1"/>
                </a:solidFill>
                <a:latin typeface="Times New Roman" pitchFamily="18" charset="0"/>
                <a:cs typeface="Times New Roman" pitchFamily="18" charset="0"/>
              </a:rPr>
              <a:t>туралы</a:t>
            </a:r>
            <a:r>
              <a:rPr lang="ru-RU" sz="1600" dirty="0" smtClean="0">
                <a:solidFill>
                  <a:schemeClr val="bg1"/>
                </a:solidFill>
                <a:latin typeface="Times New Roman" pitchFamily="18" charset="0"/>
                <a:cs typeface="Times New Roman" pitchFamily="18" charset="0"/>
              </a:rPr>
              <a:t> </a:t>
            </a:r>
            <a:r>
              <a:rPr lang="ru-RU" sz="1600" dirty="0" err="1" smtClean="0">
                <a:solidFill>
                  <a:schemeClr val="bg1"/>
                </a:solidFill>
                <a:latin typeface="Times New Roman" pitchFamily="18" charset="0"/>
                <a:cs typeface="Times New Roman" pitchFamily="18" charset="0"/>
              </a:rPr>
              <a:t>түсіндіру жұмыстарын жүргізу мақсатында </a:t>
            </a:r>
            <a:r>
              <a:rPr lang="ru-RU" sz="1600" dirty="0" smtClean="0">
                <a:solidFill>
                  <a:schemeClr val="bg1"/>
                </a:solidFill>
                <a:latin typeface="Times New Roman" pitchFamily="18" charset="0"/>
                <a:cs typeface="Times New Roman" pitchFamily="18" charset="0"/>
              </a:rPr>
              <a:t>1-2 курс </a:t>
            </a:r>
            <a:r>
              <a:rPr lang="ru-RU" sz="1600" dirty="0" err="1" smtClean="0">
                <a:solidFill>
                  <a:schemeClr val="bg1"/>
                </a:solidFill>
                <a:latin typeface="Times New Roman" pitchFamily="18" charset="0"/>
                <a:cs typeface="Times New Roman" pitchFamily="18" charset="0"/>
              </a:rPr>
              <a:t>студенттері</a:t>
            </a:r>
            <a:r>
              <a:rPr lang="ru-RU" sz="1600" dirty="0" smtClean="0">
                <a:solidFill>
                  <a:schemeClr val="bg1"/>
                </a:solidFill>
                <a:latin typeface="Times New Roman" pitchFamily="18" charset="0"/>
                <a:cs typeface="Times New Roman" pitchFamily="18" charset="0"/>
              </a:rPr>
              <a:t> </a:t>
            </a:r>
            <a:r>
              <a:rPr lang="ru-RU" sz="1600" dirty="0" err="1" smtClean="0">
                <a:solidFill>
                  <a:schemeClr val="bg1"/>
                </a:solidFill>
                <a:latin typeface="Times New Roman" pitchFamily="18" charset="0"/>
                <a:cs typeface="Times New Roman" pitchFamily="18" charset="0"/>
              </a:rPr>
              <a:t>арасында</a:t>
            </a:r>
            <a:r>
              <a:rPr lang="ru-RU" sz="1600" dirty="0" smtClean="0">
                <a:solidFill>
                  <a:schemeClr val="bg1"/>
                </a:solidFill>
                <a:latin typeface="Times New Roman" pitchFamily="18" charset="0"/>
                <a:cs typeface="Times New Roman" pitchFamily="18" charset="0"/>
              </a:rPr>
              <a:t>  Жамбыл </a:t>
            </a:r>
            <a:r>
              <a:rPr lang="ru-RU" sz="1600" dirty="0" err="1" smtClean="0">
                <a:solidFill>
                  <a:schemeClr val="bg1"/>
                </a:solidFill>
                <a:latin typeface="Times New Roman" pitchFamily="18" charset="0"/>
                <a:cs typeface="Times New Roman" pitchFamily="18" charset="0"/>
              </a:rPr>
              <a:t>облысы</a:t>
            </a:r>
            <a:r>
              <a:rPr lang="ru-RU" sz="1600" dirty="0" smtClean="0">
                <a:solidFill>
                  <a:schemeClr val="bg1"/>
                </a:solidFill>
                <a:latin typeface="Times New Roman" pitchFamily="18" charset="0"/>
                <a:cs typeface="Times New Roman" pitchFamily="18" charset="0"/>
              </a:rPr>
              <a:t> </a:t>
            </a:r>
            <a:r>
              <a:rPr lang="ru-RU" sz="1600" dirty="0" err="1" smtClean="0">
                <a:solidFill>
                  <a:schemeClr val="bg1"/>
                </a:solidFill>
                <a:latin typeface="Times New Roman" pitchFamily="18" charset="0"/>
                <a:cs typeface="Times New Roman" pitchFamily="18" charset="0"/>
              </a:rPr>
              <a:t>прокуратурасының Қоғамдық мүдделерді қорғау басқармасының басқарма аға </a:t>
            </a:r>
            <a:r>
              <a:rPr lang="ru-RU" sz="1600" dirty="0" smtClean="0">
                <a:solidFill>
                  <a:schemeClr val="bg1"/>
                </a:solidFill>
                <a:latin typeface="Times New Roman" pitchFamily="18" charset="0"/>
                <a:cs typeface="Times New Roman" pitchFamily="18" charset="0"/>
              </a:rPr>
              <a:t>прокуроры </a:t>
            </a:r>
            <a:r>
              <a:rPr lang="ru-RU" sz="1600" dirty="0" err="1" smtClean="0">
                <a:solidFill>
                  <a:schemeClr val="bg1"/>
                </a:solidFill>
                <a:latin typeface="Times New Roman" pitchFamily="18" charset="0"/>
                <a:cs typeface="Times New Roman" pitchFamily="18" charset="0"/>
              </a:rPr>
              <a:t>Кемелхан</a:t>
            </a:r>
            <a:r>
              <a:rPr lang="ru-RU" sz="1600" dirty="0" smtClean="0">
                <a:solidFill>
                  <a:schemeClr val="bg1"/>
                </a:solidFill>
                <a:latin typeface="Times New Roman" pitchFamily="18" charset="0"/>
                <a:cs typeface="Times New Roman" pitchFamily="18" charset="0"/>
              </a:rPr>
              <a:t> </a:t>
            </a:r>
            <a:r>
              <a:rPr lang="ru-RU" sz="1600" dirty="0" err="1" smtClean="0">
                <a:solidFill>
                  <a:schemeClr val="bg1"/>
                </a:solidFill>
                <a:latin typeface="Times New Roman" pitchFamily="18" charset="0"/>
                <a:cs typeface="Times New Roman" pitchFamily="18" charset="0"/>
              </a:rPr>
              <a:t>Данияр</a:t>
            </a:r>
            <a:r>
              <a:rPr lang="ru-RU" sz="1600" dirty="0" smtClean="0">
                <a:solidFill>
                  <a:schemeClr val="bg1"/>
                </a:solidFill>
                <a:latin typeface="Times New Roman" pitchFamily="18" charset="0"/>
                <a:cs typeface="Times New Roman" pitchFamily="18" charset="0"/>
              </a:rPr>
              <a:t> </a:t>
            </a:r>
            <a:r>
              <a:rPr lang="ru-RU" sz="1600" dirty="0" err="1" smtClean="0">
                <a:solidFill>
                  <a:schemeClr val="bg1"/>
                </a:solidFill>
                <a:latin typeface="Times New Roman" pitchFamily="18" charset="0"/>
                <a:cs typeface="Times New Roman" pitchFamily="18" charset="0"/>
              </a:rPr>
              <a:t>Валиханұлымен кездесу</a:t>
            </a:r>
            <a:r>
              <a:rPr lang="ru-RU" sz="1600" dirty="0" smtClean="0">
                <a:solidFill>
                  <a:schemeClr val="bg1"/>
                </a:solidFill>
                <a:latin typeface="Times New Roman" pitchFamily="18" charset="0"/>
                <a:cs typeface="Times New Roman" pitchFamily="18" charset="0"/>
              </a:rPr>
              <a:t> </a:t>
            </a:r>
            <a:r>
              <a:rPr lang="ru-RU" sz="1600" dirty="0" err="1" smtClean="0">
                <a:solidFill>
                  <a:schemeClr val="bg1"/>
                </a:solidFill>
                <a:latin typeface="Times New Roman" pitchFamily="18" charset="0"/>
                <a:cs typeface="Times New Roman" pitchFamily="18" charset="0"/>
              </a:rPr>
              <a:t>өткізілді</a:t>
            </a:r>
            <a:r>
              <a:rPr lang="ru-RU" sz="1600" dirty="0" smtClean="0">
                <a:solidFill>
                  <a:schemeClr val="bg1"/>
                </a:solidFill>
                <a:latin typeface="Times New Roman" pitchFamily="18" charset="0"/>
                <a:cs typeface="Times New Roman" pitchFamily="18" charset="0"/>
              </a:rPr>
              <a:t>. </a:t>
            </a:r>
            <a:r>
              <a:rPr lang="ru-RU" sz="1600" dirty="0" err="1" smtClean="0">
                <a:solidFill>
                  <a:schemeClr val="bg1"/>
                </a:solidFill>
                <a:latin typeface="Times New Roman" pitchFamily="18" charset="0"/>
                <a:cs typeface="Times New Roman" pitchFamily="18" charset="0"/>
              </a:rPr>
              <a:t>Нашақорлықтың алдын</a:t>
            </a:r>
            <a:r>
              <a:rPr lang="ru-RU" sz="1600" dirty="0" smtClean="0">
                <a:solidFill>
                  <a:schemeClr val="bg1"/>
                </a:solidFill>
                <a:latin typeface="Times New Roman" pitchFamily="18" charset="0"/>
                <a:cs typeface="Times New Roman" pitchFamily="18" charset="0"/>
              </a:rPr>
              <a:t> </a:t>
            </a:r>
            <a:r>
              <a:rPr lang="ru-RU" sz="1600" dirty="0" err="1" smtClean="0">
                <a:solidFill>
                  <a:schemeClr val="bg1"/>
                </a:solidFill>
                <a:latin typeface="Times New Roman" pitchFamily="18" charset="0"/>
                <a:cs typeface="Times New Roman" pitchFamily="18" charset="0"/>
              </a:rPr>
              <a:t>алу</a:t>
            </a:r>
            <a:r>
              <a:rPr lang="ru-RU" sz="1600" dirty="0" smtClean="0">
                <a:solidFill>
                  <a:schemeClr val="bg1"/>
                </a:solidFill>
                <a:latin typeface="Times New Roman" pitchFamily="18" charset="0"/>
                <a:cs typeface="Times New Roman" pitchFamily="18" charset="0"/>
              </a:rPr>
              <a:t> </a:t>
            </a:r>
            <a:r>
              <a:rPr lang="ru-RU" sz="1600" dirty="0" err="1" smtClean="0">
                <a:solidFill>
                  <a:schemeClr val="bg1"/>
                </a:solidFill>
                <a:latin typeface="Times New Roman" pitchFamily="18" charset="0"/>
                <a:cs typeface="Times New Roman" pitchFamily="18" charset="0"/>
              </a:rPr>
              <a:t>мәселесі ашық талқыланып, сала¬уат¬ты</a:t>
            </a:r>
            <a:r>
              <a:rPr lang="ru-RU" sz="1600" dirty="0" smtClean="0">
                <a:solidFill>
                  <a:schemeClr val="bg1"/>
                </a:solidFill>
                <a:latin typeface="Times New Roman" pitchFamily="18" charset="0"/>
                <a:cs typeface="Times New Roman" pitchFamily="18" charset="0"/>
              </a:rPr>
              <a:t>  </a:t>
            </a:r>
            <a:r>
              <a:rPr lang="ru-RU" sz="1600" dirty="0" err="1" smtClean="0">
                <a:solidFill>
                  <a:schemeClr val="bg1"/>
                </a:solidFill>
                <a:latin typeface="Times New Roman" pitchFamily="18" charset="0"/>
                <a:cs typeface="Times New Roman" pitchFamily="18" charset="0"/>
              </a:rPr>
              <a:t>өмір салтын</a:t>
            </a:r>
            <a:r>
              <a:rPr lang="ru-RU" sz="1600" dirty="0" smtClean="0">
                <a:solidFill>
                  <a:schemeClr val="bg1"/>
                </a:solidFill>
                <a:latin typeface="Times New Roman" pitchFamily="18" charset="0"/>
                <a:cs typeface="Times New Roman" pitchFamily="18" charset="0"/>
              </a:rPr>
              <a:t> </a:t>
            </a:r>
            <a:r>
              <a:rPr lang="ru-RU" sz="1600" dirty="0" err="1" smtClean="0">
                <a:solidFill>
                  <a:schemeClr val="bg1"/>
                </a:solidFill>
                <a:latin typeface="Times New Roman" pitchFamily="18" charset="0"/>
                <a:cs typeface="Times New Roman" pitchFamily="18" charset="0"/>
              </a:rPr>
              <a:t>ұстануды насихаттау</a:t>
            </a:r>
            <a:r>
              <a:rPr lang="ru-RU" sz="1600" dirty="0" smtClean="0">
                <a:solidFill>
                  <a:schemeClr val="bg1"/>
                </a:solidFill>
                <a:latin typeface="Times New Roman" pitchFamily="18" charset="0"/>
                <a:cs typeface="Times New Roman" pitchFamily="18" charset="0"/>
              </a:rPr>
              <a:t> </a:t>
            </a:r>
            <a:r>
              <a:rPr lang="ru-RU" sz="1600" dirty="0" err="1" smtClean="0">
                <a:solidFill>
                  <a:schemeClr val="bg1"/>
                </a:solidFill>
                <a:latin typeface="Times New Roman" pitchFamily="18" charset="0"/>
                <a:cs typeface="Times New Roman" pitchFamily="18" charset="0"/>
              </a:rPr>
              <a:t>,жастарға психобелсенді</a:t>
            </a:r>
            <a:r>
              <a:rPr lang="ru-RU" sz="1600" dirty="0" smtClean="0">
                <a:solidFill>
                  <a:schemeClr val="bg1"/>
                </a:solidFill>
                <a:latin typeface="Times New Roman" pitchFamily="18" charset="0"/>
                <a:cs typeface="Times New Roman" pitchFamily="18" charset="0"/>
              </a:rPr>
              <a:t> </a:t>
            </a:r>
            <a:r>
              <a:rPr lang="ru-RU" sz="1600" dirty="0" err="1" smtClean="0">
                <a:solidFill>
                  <a:schemeClr val="bg1"/>
                </a:solidFill>
                <a:latin typeface="Times New Roman" pitchFamily="18" charset="0"/>
                <a:cs typeface="Times New Roman" pitchFamily="18" charset="0"/>
              </a:rPr>
              <a:t>заттар</a:t>
            </a:r>
            <a:r>
              <a:rPr lang="ru-RU" sz="1600" dirty="0" smtClean="0">
                <a:solidFill>
                  <a:schemeClr val="bg1"/>
                </a:solidFill>
                <a:latin typeface="Times New Roman" pitchFamily="18" charset="0"/>
                <a:cs typeface="Times New Roman" pitchFamily="18" charset="0"/>
              </a:rPr>
              <a:t> мен </a:t>
            </a:r>
            <a:r>
              <a:rPr lang="ru-RU" sz="1600" dirty="0" err="1" smtClean="0">
                <a:solidFill>
                  <a:schemeClr val="bg1"/>
                </a:solidFill>
                <a:latin typeface="Times New Roman" pitchFamily="18" charset="0"/>
                <a:cs typeface="Times New Roman" pitchFamily="18" charset="0"/>
              </a:rPr>
              <a:t>электронды</a:t>
            </a:r>
            <a:r>
              <a:rPr lang="ru-RU" sz="1600" dirty="0" smtClean="0">
                <a:solidFill>
                  <a:schemeClr val="bg1"/>
                </a:solidFill>
                <a:latin typeface="Times New Roman" pitchFamily="18" charset="0"/>
                <a:cs typeface="Times New Roman" pitchFamily="18" charset="0"/>
              </a:rPr>
              <a:t> </a:t>
            </a:r>
            <a:r>
              <a:rPr lang="ru-RU" sz="1600" dirty="0" err="1" smtClean="0">
                <a:solidFill>
                  <a:schemeClr val="bg1"/>
                </a:solidFill>
                <a:latin typeface="Times New Roman" pitchFamily="18" charset="0"/>
                <a:cs typeface="Times New Roman" pitchFamily="18" charset="0"/>
              </a:rPr>
              <a:t>темекінің және есірткінің адам</a:t>
            </a:r>
            <a:r>
              <a:rPr lang="ru-RU" sz="1600" dirty="0" smtClean="0">
                <a:solidFill>
                  <a:schemeClr val="bg1"/>
                </a:solidFill>
                <a:latin typeface="Times New Roman" pitchFamily="18" charset="0"/>
                <a:cs typeface="Times New Roman" pitchFamily="18" charset="0"/>
              </a:rPr>
              <a:t> </a:t>
            </a:r>
            <a:r>
              <a:rPr lang="ru-RU" sz="1600" dirty="0" err="1" smtClean="0">
                <a:solidFill>
                  <a:schemeClr val="bg1"/>
                </a:solidFill>
                <a:latin typeface="Times New Roman" pitchFamily="18" charset="0"/>
                <a:cs typeface="Times New Roman" pitchFamily="18" charset="0"/>
              </a:rPr>
              <a:t>өміріне залал-зардабы</a:t>
            </a:r>
            <a:r>
              <a:rPr lang="ru-RU" sz="1600" dirty="0" smtClean="0">
                <a:solidFill>
                  <a:schemeClr val="bg1"/>
                </a:solidFill>
                <a:latin typeface="Times New Roman" pitchFamily="18" charset="0"/>
                <a:cs typeface="Times New Roman" pitchFamily="18" charset="0"/>
              </a:rPr>
              <a:t> </a:t>
            </a:r>
            <a:r>
              <a:rPr lang="ru-RU" sz="1600" dirty="0" err="1" smtClean="0">
                <a:solidFill>
                  <a:schemeClr val="bg1"/>
                </a:solidFill>
                <a:latin typeface="Times New Roman" pitchFamily="18" charset="0"/>
                <a:cs typeface="Times New Roman" pitchFamily="18" charset="0"/>
              </a:rPr>
              <a:t>түсіндіріліп</a:t>
            </a:r>
            <a:r>
              <a:rPr lang="ru-RU" sz="1600" dirty="0" smtClean="0">
                <a:solidFill>
                  <a:schemeClr val="bg1"/>
                </a:solidFill>
                <a:latin typeface="Times New Roman" pitchFamily="18" charset="0"/>
                <a:cs typeface="Times New Roman" pitchFamily="18" charset="0"/>
              </a:rPr>
              <a:t>, </a:t>
            </a:r>
            <a:r>
              <a:rPr lang="ru-RU" sz="1600" dirty="0" err="1" smtClean="0">
                <a:solidFill>
                  <a:schemeClr val="bg1"/>
                </a:solidFill>
                <a:latin typeface="Times New Roman" pitchFamily="18" charset="0"/>
                <a:cs typeface="Times New Roman" pitchFamily="18" charset="0"/>
              </a:rPr>
              <a:t>бейне¬роликтер</a:t>
            </a:r>
            <a:r>
              <a:rPr lang="ru-RU" sz="1600" dirty="0" smtClean="0">
                <a:solidFill>
                  <a:schemeClr val="bg1"/>
                </a:solidFill>
                <a:latin typeface="Times New Roman" pitchFamily="18" charset="0"/>
                <a:cs typeface="Times New Roman" pitchFamily="18" charset="0"/>
              </a:rPr>
              <a:t> </a:t>
            </a:r>
            <a:r>
              <a:rPr lang="ru-RU" sz="1600" dirty="0" err="1" smtClean="0">
                <a:solidFill>
                  <a:schemeClr val="bg1"/>
                </a:solidFill>
                <a:latin typeface="Times New Roman" pitchFamily="18" charset="0"/>
                <a:cs typeface="Times New Roman" pitchFamily="18" charset="0"/>
              </a:rPr>
              <a:t>көрсетілді</a:t>
            </a:r>
            <a:r>
              <a:rPr lang="ru-RU" sz="1600" dirty="0" smtClean="0">
                <a:solidFill>
                  <a:schemeClr val="bg1"/>
                </a:solidFill>
                <a:latin typeface="Times New Roman" pitchFamily="18" charset="0"/>
                <a:cs typeface="Times New Roman" pitchFamily="18" charset="0"/>
              </a:rPr>
              <a:t>.</a:t>
            </a:r>
            <a:endParaRPr lang="ru-RU" sz="1600" dirty="0">
              <a:solidFill>
                <a:schemeClr val="bg1"/>
              </a:solidFill>
              <a:latin typeface="Times New Roman" pitchFamily="18" charset="0"/>
              <a:cs typeface="Times New Roman" pitchFamily="18" charset="0"/>
            </a:endParaRPr>
          </a:p>
        </p:txBody>
      </p:sp>
      <p:pic>
        <p:nvPicPr>
          <p:cNvPr id="2050" name="Picture 2" descr="C:\Users\админ\Desktop\03e7430c-ba42-4100-8a6f-3be46c50b4af.jpg"/>
          <p:cNvPicPr>
            <a:picLocks noGrp="1" noChangeAspect="1" noChangeArrowheads="1"/>
          </p:cNvPicPr>
          <p:nvPr>
            <p:ph idx="1"/>
          </p:nvPr>
        </p:nvPicPr>
        <p:blipFill>
          <a:blip r:embed="rId2"/>
          <a:srcRect/>
          <a:stretch>
            <a:fillRect/>
          </a:stretch>
        </p:blipFill>
        <p:spPr bwMode="auto">
          <a:xfrm>
            <a:off x="857224" y="2428868"/>
            <a:ext cx="3286148" cy="3643306"/>
          </a:xfrm>
          <a:prstGeom prst="rect">
            <a:avLst/>
          </a:prstGeom>
          <a:noFill/>
        </p:spPr>
      </p:pic>
      <p:pic>
        <p:nvPicPr>
          <p:cNvPr id="2051" name="Picture 3" descr="C:\Users\админ\Desktop\cbd64bfb-c4c7-43dc-874f-2a256dc3127a.jpg"/>
          <p:cNvPicPr>
            <a:picLocks noChangeAspect="1" noChangeArrowheads="1"/>
          </p:cNvPicPr>
          <p:nvPr/>
        </p:nvPicPr>
        <p:blipFill>
          <a:blip r:embed="rId3"/>
          <a:srcRect/>
          <a:stretch>
            <a:fillRect/>
          </a:stretch>
        </p:blipFill>
        <p:spPr bwMode="auto">
          <a:xfrm>
            <a:off x="4643438" y="2428868"/>
            <a:ext cx="3857652" cy="3571882"/>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57200" y="857232"/>
            <a:ext cx="8229600" cy="1214446"/>
          </a:xfrm>
        </p:spPr>
        <p:txBody>
          <a:bodyPr>
            <a:normAutofit fontScale="90000"/>
          </a:bodyPr>
          <a:lstStyle/>
          <a:p>
            <a:r>
              <a:rPr lang="kk-KZ" sz="1600" dirty="0" smtClean="0">
                <a:solidFill>
                  <a:schemeClr val="bg1"/>
                </a:solidFill>
                <a:latin typeface="Times New Roman" pitchFamily="18" charset="0"/>
                <a:cs typeface="Times New Roman" pitchFamily="18" charset="0"/>
              </a:rPr>
              <a:t/>
            </a:r>
            <a:br>
              <a:rPr lang="kk-KZ" sz="1600" dirty="0" smtClean="0">
                <a:solidFill>
                  <a:schemeClr val="bg1"/>
                </a:solidFill>
                <a:latin typeface="Times New Roman" pitchFamily="18" charset="0"/>
                <a:cs typeface="Times New Roman" pitchFamily="18" charset="0"/>
              </a:rPr>
            </a:br>
            <a:r>
              <a:rPr lang="kk-KZ" sz="1600" dirty="0" smtClean="0">
                <a:solidFill>
                  <a:schemeClr val="bg1"/>
                </a:solidFill>
                <a:latin typeface="Times New Roman" pitchFamily="18" charset="0"/>
                <a:cs typeface="Times New Roman" pitchFamily="18" charset="0"/>
              </a:rPr>
              <a:t/>
            </a:r>
            <a:br>
              <a:rPr lang="kk-KZ" sz="1600" dirty="0" smtClean="0">
                <a:solidFill>
                  <a:schemeClr val="bg1"/>
                </a:solidFill>
                <a:latin typeface="Times New Roman" pitchFamily="18" charset="0"/>
                <a:cs typeface="Times New Roman" pitchFamily="18" charset="0"/>
              </a:rPr>
            </a:br>
            <a:r>
              <a:rPr lang="kk-KZ" sz="1600" dirty="0" smtClean="0">
                <a:solidFill>
                  <a:schemeClr val="bg1"/>
                </a:solidFill>
                <a:latin typeface="Times New Roman" pitchFamily="18" charset="0"/>
                <a:cs typeface="Times New Roman" pitchFamily="18" charset="0"/>
              </a:rPr>
              <a:t/>
            </a:r>
            <a:br>
              <a:rPr lang="kk-KZ" sz="1600" dirty="0" smtClean="0">
                <a:solidFill>
                  <a:schemeClr val="bg1"/>
                </a:solidFill>
                <a:latin typeface="Times New Roman" pitchFamily="18" charset="0"/>
                <a:cs typeface="Times New Roman" pitchFamily="18" charset="0"/>
              </a:rPr>
            </a:br>
            <a:r>
              <a:rPr lang="kk-KZ" sz="1600" dirty="0" smtClean="0">
                <a:solidFill>
                  <a:schemeClr val="bg1"/>
                </a:solidFill>
                <a:latin typeface="Times New Roman" pitchFamily="18" charset="0"/>
                <a:cs typeface="Times New Roman" pitchFamily="18" charset="0"/>
              </a:rPr>
              <a:t/>
            </a:r>
            <a:br>
              <a:rPr lang="kk-KZ" sz="1600" dirty="0" smtClean="0">
                <a:solidFill>
                  <a:schemeClr val="bg1"/>
                </a:solidFill>
                <a:latin typeface="Times New Roman" pitchFamily="18" charset="0"/>
                <a:cs typeface="Times New Roman" pitchFamily="18" charset="0"/>
              </a:rPr>
            </a:br>
            <a:r>
              <a:rPr lang="kk-KZ" sz="1600" dirty="0" smtClean="0">
                <a:solidFill>
                  <a:schemeClr val="bg1"/>
                </a:solidFill>
                <a:latin typeface="Times New Roman" pitchFamily="18" charset="0"/>
                <a:cs typeface="Times New Roman" pitchFamily="18" charset="0"/>
              </a:rPr>
              <a:t/>
            </a:r>
            <a:br>
              <a:rPr lang="kk-KZ" sz="1600" dirty="0" smtClean="0">
                <a:solidFill>
                  <a:schemeClr val="bg1"/>
                </a:solidFill>
                <a:latin typeface="Times New Roman" pitchFamily="18" charset="0"/>
                <a:cs typeface="Times New Roman" pitchFamily="18" charset="0"/>
              </a:rPr>
            </a:br>
            <a:r>
              <a:rPr lang="kk-KZ" sz="1600" dirty="0" smtClean="0">
                <a:solidFill>
                  <a:schemeClr val="bg1"/>
                </a:solidFill>
                <a:latin typeface="Times New Roman" pitchFamily="18" charset="0"/>
                <a:cs typeface="Times New Roman" pitchFamily="18" charset="0"/>
              </a:rPr>
              <a:t/>
            </a:r>
            <a:br>
              <a:rPr lang="kk-KZ" sz="1600" dirty="0" smtClean="0">
                <a:solidFill>
                  <a:schemeClr val="bg1"/>
                </a:solidFill>
                <a:latin typeface="Times New Roman" pitchFamily="18" charset="0"/>
                <a:cs typeface="Times New Roman" pitchFamily="18" charset="0"/>
              </a:rPr>
            </a:br>
            <a:r>
              <a:rPr lang="kk-KZ" sz="1600" dirty="0" smtClean="0">
                <a:solidFill>
                  <a:schemeClr val="bg1"/>
                </a:solidFill>
                <a:latin typeface="Times New Roman" pitchFamily="18" charset="0"/>
                <a:cs typeface="Times New Roman" pitchFamily="18" charset="0"/>
              </a:rPr>
              <a:t/>
            </a:r>
            <a:br>
              <a:rPr lang="kk-KZ" sz="1600" dirty="0" smtClean="0">
                <a:solidFill>
                  <a:schemeClr val="bg1"/>
                </a:solidFill>
                <a:latin typeface="Times New Roman" pitchFamily="18" charset="0"/>
                <a:cs typeface="Times New Roman" pitchFamily="18" charset="0"/>
              </a:rPr>
            </a:br>
            <a:r>
              <a:rPr lang="kk-KZ" sz="1600" dirty="0" smtClean="0">
                <a:solidFill>
                  <a:schemeClr val="bg1"/>
                </a:solidFill>
                <a:latin typeface="Times New Roman" pitchFamily="18" charset="0"/>
                <a:cs typeface="Times New Roman" pitchFamily="18" charset="0"/>
              </a:rPr>
              <a:t/>
            </a:r>
            <a:br>
              <a:rPr lang="kk-KZ" sz="1600" dirty="0" smtClean="0">
                <a:solidFill>
                  <a:schemeClr val="bg1"/>
                </a:solidFill>
                <a:latin typeface="Times New Roman" pitchFamily="18" charset="0"/>
                <a:cs typeface="Times New Roman" pitchFamily="18" charset="0"/>
              </a:rPr>
            </a:br>
            <a:r>
              <a:rPr lang="kk-KZ" sz="1600" dirty="0" smtClean="0">
                <a:solidFill>
                  <a:schemeClr val="bg1"/>
                </a:solidFill>
                <a:latin typeface="Times New Roman" pitchFamily="18" charset="0"/>
                <a:cs typeface="Times New Roman" pitchFamily="18" charset="0"/>
              </a:rPr>
              <a:t/>
            </a:r>
            <a:br>
              <a:rPr lang="kk-KZ" sz="1600" dirty="0" smtClean="0">
                <a:solidFill>
                  <a:schemeClr val="bg1"/>
                </a:solidFill>
                <a:latin typeface="Times New Roman" pitchFamily="18" charset="0"/>
                <a:cs typeface="Times New Roman" pitchFamily="18" charset="0"/>
              </a:rPr>
            </a:br>
            <a:r>
              <a:rPr lang="kk-KZ" sz="1600" dirty="0" smtClean="0">
                <a:solidFill>
                  <a:schemeClr val="bg1"/>
                </a:solidFill>
                <a:latin typeface="Times New Roman" pitchFamily="18" charset="0"/>
                <a:cs typeface="Times New Roman" pitchFamily="18" charset="0"/>
              </a:rPr>
              <a:t>Тәрбие  бөлімінің  ұйымдастыруымен “Тәуілсіздік –қасиет тұнған ұлы ұғым” атты іс-шара өткізілді. Мақсаты: Еліміздің алу жолындағы ата-бабаларымыздың ерлігін паш ету, студенттерге желтоқсан құрбандарымен, желтоқсакн оқиғасына қатысқан аға –апаларының ерлігін үлгі етіп көрсету.</a:t>
            </a:r>
            <a:br>
              <a:rPr lang="kk-KZ" sz="1600" dirty="0" smtClean="0">
                <a:solidFill>
                  <a:schemeClr val="bg1"/>
                </a:solidFill>
                <a:latin typeface="Times New Roman" pitchFamily="18" charset="0"/>
                <a:cs typeface="Times New Roman" pitchFamily="18" charset="0"/>
              </a:rPr>
            </a:br>
            <a:r>
              <a:rPr lang="kk-KZ" sz="1600" dirty="0" smtClean="0">
                <a:solidFill>
                  <a:schemeClr val="bg1"/>
                </a:solidFill>
                <a:latin typeface="Times New Roman" pitchFamily="18" charset="0"/>
                <a:cs typeface="Times New Roman" pitchFamily="18" charset="0"/>
              </a:rPr>
              <a:t>-Студенттерге туған өлкемізге деген сүйіспеншілігін, сезімдерін ояту.</a:t>
            </a:r>
            <a:br>
              <a:rPr lang="kk-KZ" sz="1600" dirty="0" smtClean="0">
                <a:solidFill>
                  <a:schemeClr val="bg1"/>
                </a:solidFill>
                <a:latin typeface="Times New Roman" pitchFamily="18" charset="0"/>
                <a:cs typeface="Times New Roman" pitchFamily="18" charset="0"/>
              </a:rPr>
            </a:br>
            <a:r>
              <a:rPr lang="kk-KZ" sz="1600" dirty="0" smtClean="0">
                <a:solidFill>
                  <a:schemeClr val="bg1"/>
                </a:solidFill>
                <a:latin typeface="Times New Roman" pitchFamily="18" charset="0"/>
                <a:cs typeface="Times New Roman" pitchFamily="18" charset="0"/>
              </a:rPr>
              <a:t>-Елін, жерін сүюге ,отананы қастерлеуге шыншылдыққа тәрбиелеу.</a:t>
            </a:r>
            <a:r>
              <a:rPr lang="ru-RU" sz="4400" dirty="0" smtClean="0">
                <a:solidFill>
                  <a:schemeClr val="bg1"/>
                </a:solidFill>
                <a:latin typeface="Times New Roman" pitchFamily="18" charset="0"/>
                <a:cs typeface="Times New Roman" pitchFamily="18" charset="0"/>
              </a:rPr>
              <a:t/>
            </a:r>
            <a:br>
              <a:rPr lang="ru-RU" sz="4400" dirty="0" smtClean="0">
                <a:solidFill>
                  <a:schemeClr val="bg1"/>
                </a:solidFill>
                <a:latin typeface="Times New Roman" pitchFamily="18" charset="0"/>
                <a:cs typeface="Times New Roman" pitchFamily="18" charset="0"/>
              </a:rPr>
            </a:br>
            <a:endParaRPr lang="ru-RU" dirty="0"/>
          </a:p>
        </p:txBody>
      </p:sp>
      <p:pic>
        <p:nvPicPr>
          <p:cNvPr id="2050" name="Picture 2" descr="C:\Users\админ\Desktop\206f5061-5a97-4c6e-a4d2-36a3fdce8807.jpg"/>
          <p:cNvPicPr>
            <a:picLocks noGrp="1" noChangeAspect="1" noChangeArrowheads="1"/>
          </p:cNvPicPr>
          <p:nvPr>
            <p:ph idx="1"/>
          </p:nvPr>
        </p:nvPicPr>
        <p:blipFill>
          <a:blip r:embed="rId2" cstate="print"/>
          <a:srcRect/>
          <a:stretch>
            <a:fillRect/>
          </a:stretch>
        </p:blipFill>
        <p:spPr bwMode="auto">
          <a:xfrm>
            <a:off x="428596" y="1643050"/>
            <a:ext cx="2428892" cy="2286016"/>
          </a:xfrm>
          <a:prstGeom prst="rect">
            <a:avLst/>
          </a:prstGeom>
          <a:ln>
            <a:noFill/>
          </a:ln>
          <a:effectLst>
            <a:softEdge rad="112500"/>
          </a:effectLst>
        </p:spPr>
      </p:pic>
      <p:pic>
        <p:nvPicPr>
          <p:cNvPr id="2051" name="Picture 3" descr="C:\Users\админ\Desktop\c2146404-c22b-4396-83a2-2f32e02d96db.jpg"/>
          <p:cNvPicPr>
            <a:picLocks noChangeAspect="1" noChangeArrowheads="1"/>
          </p:cNvPicPr>
          <p:nvPr/>
        </p:nvPicPr>
        <p:blipFill>
          <a:blip r:embed="rId3" cstate="print"/>
          <a:srcRect/>
          <a:stretch>
            <a:fillRect/>
          </a:stretch>
        </p:blipFill>
        <p:spPr bwMode="auto">
          <a:xfrm>
            <a:off x="3286116" y="1643050"/>
            <a:ext cx="1865405" cy="2286016"/>
          </a:xfrm>
          <a:prstGeom prst="rect">
            <a:avLst/>
          </a:prstGeom>
          <a:ln>
            <a:noFill/>
          </a:ln>
          <a:effectLst>
            <a:softEdge rad="112500"/>
          </a:effectLst>
        </p:spPr>
      </p:pic>
      <p:pic>
        <p:nvPicPr>
          <p:cNvPr id="2052" name="Picture 4" descr="C:\Users\админ\Desktop\869ca697-d91d-4af0-a28a-945d30514d63.jpg"/>
          <p:cNvPicPr>
            <a:picLocks noChangeAspect="1" noChangeArrowheads="1"/>
          </p:cNvPicPr>
          <p:nvPr/>
        </p:nvPicPr>
        <p:blipFill>
          <a:blip r:embed="rId4" cstate="print"/>
          <a:srcRect/>
          <a:stretch>
            <a:fillRect/>
          </a:stretch>
        </p:blipFill>
        <p:spPr bwMode="auto">
          <a:xfrm>
            <a:off x="5786446" y="1643050"/>
            <a:ext cx="2125238" cy="2214578"/>
          </a:xfrm>
          <a:prstGeom prst="rect">
            <a:avLst/>
          </a:prstGeom>
          <a:ln>
            <a:noFill/>
          </a:ln>
          <a:effectLst>
            <a:softEdge rad="112500"/>
          </a:effectLst>
        </p:spPr>
      </p:pic>
      <p:pic>
        <p:nvPicPr>
          <p:cNvPr id="2053" name="Picture 5" descr="C:\Users\админ\Desktop\0174e4a5-860c-4457-a643-04e6e15cf32d.jpg"/>
          <p:cNvPicPr>
            <a:picLocks noChangeAspect="1" noChangeArrowheads="1"/>
          </p:cNvPicPr>
          <p:nvPr/>
        </p:nvPicPr>
        <p:blipFill>
          <a:blip r:embed="rId5" cstate="print"/>
          <a:srcRect/>
          <a:stretch>
            <a:fillRect/>
          </a:stretch>
        </p:blipFill>
        <p:spPr bwMode="auto">
          <a:xfrm>
            <a:off x="428596" y="4214818"/>
            <a:ext cx="2428892" cy="2071702"/>
          </a:xfrm>
          <a:prstGeom prst="rect">
            <a:avLst/>
          </a:prstGeom>
          <a:ln>
            <a:noFill/>
          </a:ln>
          <a:effectLst>
            <a:softEdge rad="112500"/>
          </a:effectLst>
        </p:spPr>
      </p:pic>
      <p:pic>
        <p:nvPicPr>
          <p:cNvPr id="2054" name="Picture 6" descr="C:\Users\админ\Desktop\fa923152-1518-45c6-b9c4-1c0731f2b2e6.jpg"/>
          <p:cNvPicPr>
            <a:picLocks noChangeAspect="1" noChangeArrowheads="1"/>
          </p:cNvPicPr>
          <p:nvPr/>
        </p:nvPicPr>
        <p:blipFill>
          <a:blip r:embed="rId6" cstate="print"/>
          <a:srcRect/>
          <a:stretch>
            <a:fillRect/>
          </a:stretch>
        </p:blipFill>
        <p:spPr bwMode="auto">
          <a:xfrm>
            <a:off x="3214678" y="4286256"/>
            <a:ext cx="2000264" cy="2000264"/>
          </a:xfrm>
          <a:prstGeom prst="rect">
            <a:avLst/>
          </a:prstGeom>
          <a:ln>
            <a:noFill/>
          </a:ln>
          <a:effectLst>
            <a:softEdge rad="112500"/>
          </a:effectLst>
        </p:spPr>
      </p:pic>
      <p:pic>
        <p:nvPicPr>
          <p:cNvPr id="2055" name="Picture 7" descr="C:\Users\админ\Desktop\90103827-7bfb-4fe5-83b7-b4bd1f869673.jpg"/>
          <p:cNvPicPr>
            <a:picLocks noChangeAspect="1" noChangeArrowheads="1"/>
          </p:cNvPicPr>
          <p:nvPr/>
        </p:nvPicPr>
        <p:blipFill>
          <a:blip r:embed="rId7" cstate="print"/>
          <a:srcRect/>
          <a:stretch>
            <a:fillRect/>
          </a:stretch>
        </p:blipFill>
        <p:spPr bwMode="auto">
          <a:xfrm>
            <a:off x="5786446" y="4286256"/>
            <a:ext cx="2137784" cy="200026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57200" y="152400"/>
            <a:ext cx="8229600" cy="1704964"/>
          </a:xfrm>
        </p:spPr>
        <p:txBody>
          <a:bodyPr>
            <a:normAutofit fontScale="90000"/>
          </a:bodyPr>
          <a:lstStyle/>
          <a:p>
            <a:r>
              <a:rPr lang="kk-KZ" sz="1800" dirty="0" smtClean="0">
                <a:solidFill>
                  <a:schemeClr val="bg1"/>
                </a:solidFill>
                <a:latin typeface="Times New Roman" pitchFamily="18" charset="0"/>
                <a:cs typeface="Times New Roman" pitchFamily="18" charset="0"/>
              </a:rPr>
              <a:t/>
            </a:r>
            <a:br>
              <a:rPr lang="kk-KZ" sz="1800" dirty="0" smtClean="0">
                <a:solidFill>
                  <a:schemeClr val="bg1"/>
                </a:solidFill>
                <a:latin typeface="Times New Roman" pitchFamily="18" charset="0"/>
                <a:cs typeface="Times New Roman" pitchFamily="18" charset="0"/>
              </a:rPr>
            </a:br>
            <a:r>
              <a:rPr lang="kk-KZ" sz="1800" dirty="0" smtClean="0">
                <a:solidFill>
                  <a:schemeClr val="bg1"/>
                </a:solidFill>
                <a:latin typeface="Times New Roman" pitchFamily="18" charset="0"/>
                <a:cs typeface="Times New Roman" pitchFamily="18" charset="0"/>
              </a:rPr>
              <a:t/>
            </a:r>
            <a:br>
              <a:rPr lang="kk-KZ" sz="1800" dirty="0" smtClean="0">
                <a:solidFill>
                  <a:schemeClr val="bg1"/>
                </a:solidFill>
                <a:latin typeface="Times New Roman" pitchFamily="18" charset="0"/>
                <a:cs typeface="Times New Roman" pitchFamily="18" charset="0"/>
              </a:rPr>
            </a:br>
            <a:r>
              <a:rPr lang="kk-KZ" sz="1800" dirty="0" smtClean="0">
                <a:solidFill>
                  <a:schemeClr val="bg1"/>
                </a:solidFill>
                <a:latin typeface="Times New Roman" pitchFamily="18" charset="0"/>
                <a:cs typeface="Times New Roman" pitchFamily="18" charset="0"/>
              </a:rPr>
              <a:t>Жыл бойы кәмілетке толмаған студенттермен жеке сұхбат, пікір алмасу жұмыстары жүргізілді, жеке кеңес беру журналына тіркеу жасалды. Топ жетекшілердің сұранысы бойынша құқық бұзуға бейім және сабақтан себепсіз көп қалатын  студенттермен  психолог тарапынан психологиялық түзету-дамыту  жұмыстары, психологиялық жеке кеңестер жүргізілуде. </a:t>
            </a:r>
            <a:r>
              <a:rPr lang="ru-RU" dirty="0" smtClean="0">
                <a:solidFill>
                  <a:schemeClr val="bg1"/>
                </a:solidFill>
              </a:rPr>
              <a:t/>
            </a:r>
            <a:br>
              <a:rPr lang="ru-RU" dirty="0" smtClean="0">
                <a:solidFill>
                  <a:schemeClr val="bg1"/>
                </a:solidFill>
              </a:rPr>
            </a:br>
            <a:endParaRPr lang="ru-RU" dirty="0">
              <a:solidFill>
                <a:schemeClr val="bg1"/>
              </a:solidFill>
            </a:endParaRPr>
          </a:p>
        </p:txBody>
      </p:sp>
      <p:pic>
        <p:nvPicPr>
          <p:cNvPr id="4" name="Рисунок 3" descr="C:\Users\Админ\Desktop\Құқық бұзушылық 2023-24\Молдабай Әйгерім ЕМС-14-23\WhatsApp Image 2024-01-15 at 13.29.46.jpeg"/>
          <p:cNvPicPr/>
          <p:nvPr/>
        </p:nvPicPr>
        <p:blipFill>
          <a:blip r:embed="rId2" cstate="print"/>
          <a:srcRect/>
          <a:stretch>
            <a:fillRect/>
          </a:stretch>
        </p:blipFill>
        <p:spPr bwMode="auto">
          <a:xfrm>
            <a:off x="285720" y="1571612"/>
            <a:ext cx="2000264" cy="1571636"/>
          </a:xfrm>
          <a:prstGeom prst="rect">
            <a:avLst/>
          </a:prstGeom>
          <a:ln>
            <a:noFill/>
          </a:ln>
          <a:effectLst>
            <a:softEdge rad="112500"/>
          </a:effectLst>
        </p:spPr>
      </p:pic>
      <p:pic>
        <p:nvPicPr>
          <p:cNvPr id="5" name="Содержимое 4" descr="C:\Users\Админ\Downloads\WhatsApp Image 2024-02-01 at 17.41.33.jpeg"/>
          <p:cNvPicPr>
            <a:picLocks noGrp="1"/>
          </p:cNvPicPr>
          <p:nvPr>
            <p:ph idx="1"/>
          </p:nvPr>
        </p:nvPicPr>
        <p:blipFill>
          <a:blip r:embed="rId3" cstate="print"/>
          <a:srcRect/>
          <a:stretch>
            <a:fillRect/>
          </a:stretch>
        </p:blipFill>
        <p:spPr bwMode="auto">
          <a:xfrm>
            <a:off x="2500298" y="1571612"/>
            <a:ext cx="1643074" cy="1500198"/>
          </a:xfrm>
          <a:prstGeom prst="rect">
            <a:avLst/>
          </a:prstGeom>
          <a:ln>
            <a:noFill/>
          </a:ln>
          <a:effectLst>
            <a:softEdge rad="112500"/>
          </a:effectLst>
        </p:spPr>
      </p:pic>
      <p:pic>
        <p:nvPicPr>
          <p:cNvPr id="7" name="Рисунок 6" descr="C:\Users\Админ\Desktop\WhatsApp Image 2024-01-09 at 14.12.45.jpeg"/>
          <p:cNvPicPr/>
          <p:nvPr/>
        </p:nvPicPr>
        <p:blipFill>
          <a:blip r:embed="rId4" cstate="print"/>
          <a:srcRect/>
          <a:stretch>
            <a:fillRect/>
          </a:stretch>
        </p:blipFill>
        <p:spPr bwMode="auto">
          <a:xfrm flipH="1">
            <a:off x="4429124" y="1571612"/>
            <a:ext cx="1857388" cy="1500198"/>
          </a:xfrm>
          <a:prstGeom prst="rect">
            <a:avLst/>
          </a:prstGeom>
          <a:ln>
            <a:noFill/>
          </a:ln>
          <a:effectLst>
            <a:softEdge rad="112500"/>
          </a:effectLst>
        </p:spPr>
      </p:pic>
      <p:pic>
        <p:nvPicPr>
          <p:cNvPr id="8" name="Рисунок 7" descr="C:\Users\Админ\Downloads\WhatsApp Image 2024-02-09 at 10.55.36.jpeg"/>
          <p:cNvPicPr/>
          <p:nvPr/>
        </p:nvPicPr>
        <p:blipFill>
          <a:blip r:embed="rId5" cstate="print"/>
          <a:srcRect/>
          <a:stretch>
            <a:fillRect/>
          </a:stretch>
        </p:blipFill>
        <p:spPr bwMode="auto">
          <a:xfrm>
            <a:off x="6643702" y="1571612"/>
            <a:ext cx="1643074" cy="1428760"/>
          </a:xfrm>
          <a:prstGeom prst="rect">
            <a:avLst/>
          </a:prstGeom>
          <a:ln>
            <a:noFill/>
          </a:ln>
          <a:effectLst>
            <a:softEdge rad="112500"/>
          </a:effectLst>
        </p:spPr>
      </p:pic>
      <p:pic>
        <p:nvPicPr>
          <p:cNvPr id="9" name="Рисунок 8" descr="C:\Users\Админ\Downloads\WhatsApp Image 2024-01-24 at 14.04.54.jpeg"/>
          <p:cNvPicPr/>
          <p:nvPr/>
        </p:nvPicPr>
        <p:blipFill>
          <a:blip r:embed="rId6" cstate="print"/>
          <a:srcRect/>
          <a:stretch>
            <a:fillRect/>
          </a:stretch>
        </p:blipFill>
        <p:spPr bwMode="auto">
          <a:xfrm>
            <a:off x="285720" y="3714752"/>
            <a:ext cx="1857388" cy="1714512"/>
          </a:xfrm>
          <a:prstGeom prst="rect">
            <a:avLst/>
          </a:prstGeom>
          <a:ln>
            <a:noFill/>
          </a:ln>
          <a:effectLst>
            <a:softEdge rad="112500"/>
          </a:effectLst>
        </p:spPr>
      </p:pic>
      <p:pic>
        <p:nvPicPr>
          <p:cNvPr id="10" name="Рисунок 9" descr="C:\Users\Админ\Desktop\Құқық бұзушылық 2023-24\Гасанова Арника  Лд-18-23\WhatsApp Image 2024-01-17 at 12.34.59 (1).jpeg"/>
          <p:cNvPicPr/>
          <p:nvPr/>
        </p:nvPicPr>
        <p:blipFill>
          <a:blip r:embed="rId7" cstate="print"/>
          <a:srcRect/>
          <a:stretch>
            <a:fillRect/>
          </a:stretch>
        </p:blipFill>
        <p:spPr bwMode="auto">
          <a:xfrm>
            <a:off x="2428860" y="3714752"/>
            <a:ext cx="1599820" cy="1714512"/>
          </a:xfrm>
          <a:prstGeom prst="rect">
            <a:avLst/>
          </a:prstGeom>
          <a:ln>
            <a:noFill/>
          </a:ln>
          <a:effectLst>
            <a:softEdge rad="112500"/>
          </a:effectLst>
        </p:spPr>
      </p:pic>
      <p:pic>
        <p:nvPicPr>
          <p:cNvPr id="11" name="Рисунок 10" descr="C:\Users\Админ\Downloads\WhatsApp Image 2024-02-09 at 10.55.36 (1).jpeg"/>
          <p:cNvPicPr/>
          <p:nvPr/>
        </p:nvPicPr>
        <p:blipFill>
          <a:blip r:embed="rId8" cstate="print"/>
          <a:srcRect/>
          <a:stretch>
            <a:fillRect/>
          </a:stretch>
        </p:blipFill>
        <p:spPr bwMode="auto">
          <a:xfrm flipH="1">
            <a:off x="4500562" y="3643314"/>
            <a:ext cx="1571636" cy="1785950"/>
          </a:xfrm>
          <a:prstGeom prst="rect">
            <a:avLst/>
          </a:prstGeom>
          <a:ln>
            <a:noFill/>
          </a:ln>
          <a:effectLst>
            <a:softEdge rad="112500"/>
          </a:effectLst>
        </p:spPr>
      </p:pic>
      <p:pic>
        <p:nvPicPr>
          <p:cNvPr id="12" name="Рисунок 11" descr="C:\Users\Админ\Desktop\Құқық бұзушылық 2023-24\Каналыев Жасұлан ЕМС-12-23\WhatsApp Image 2024-01-17 at 12.26.23 (1).jpeg"/>
          <p:cNvPicPr/>
          <p:nvPr/>
        </p:nvPicPr>
        <p:blipFill>
          <a:blip r:embed="rId9" cstate="print"/>
          <a:srcRect/>
          <a:stretch>
            <a:fillRect/>
          </a:stretch>
        </p:blipFill>
        <p:spPr bwMode="auto">
          <a:xfrm>
            <a:off x="6500826" y="3714752"/>
            <a:ext cx="1758889" cy="164307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rmAutofit/>
          </a:bodyPr>
          <a:lstStyle/>
          <a:p>
            <a:r>
              <a:rPr lang="kk-KZ" sz="1800" dirty="0" smtClean="0">
                <a:solidFill>
                  <a:schemeClr val="bg1"/>
                </a:solidFill>
                <a:latin typeface="Times New Roman" pitchFamily="18" charset="0"/>
                <a:cs typeface="Times New Roman" pitchFamily="18" charset="0"/>
              </a:rPr>
              <a:t>Жыл бойы кәмілетке толмаған жасөспірімдердің ата-аналары және қамқоршыларымен жеке сұхбаттар, "Кәмілетке толмаған жасөспірімдердің ата-анасының рөлі және жауапкершілігі" туралы психологиялық ағарту жұмыстары жүргізіледі. Жеке кеңестер берілді және тұрғын жайды зерделеу бойынша акті жүргізілді.</a:t>
            </a:r>
            <a:endParaRPr lang="ru-RU" sz="1800" dirty="0">
              <a:solidFill>
                <a:schemeClr val="bg1"/>
              </a:solidFill>
              <a:latin typeface="Times New Roman" pitchFamily="18" charset="0"/>
              <a:cs typeface="Times New Roman" pitchFamily="18" charset="0"/>
            </a:endParaRPr>
          </a:p>
        </p:txBody>
      </p:sp>
      <p:pic>
        <p:nvPicPr>
          <p:cNvPr id="4" name="Содержимое 3" descr="C:\Users\Админ\Downloads\WhatsApp Image 2024-02-01 at 17.46.44.jpeg"/>
          <p:cNvPicPr>
            <a:picLocks noGrp="1"/>
          </p:cNvPicPr>
          <p:nvPr>
            <p:ph idx="1"/>
          </p:nvPr>
        </p:nvPicPr>
        <p:blipFill>
          <a:blip r:embed="rId2" cstate="print"/>
          <a:srcRect/>
          <a:stretch>
            <a:fillRect/>
          </a:stretch>
        </p:blipFill>
        <p:spPr bwMode="auto">
          <a:xfrm>
            <a:off x="571472" y="1643050"/>
            <a:ext cx="1714512" cy="1214446"/>
          </a:xfrm>
          <a:prstGeom prst="rect">
            <a:avLst/>
          </a:prstGeom>
          <a:ln>
            <a:noFill/>
          </a:ln>
          <a:effectLst>
            <a:softEdge rad="112500"/>
          </a:effectLst>
        </p:spPr>
      </p:pic>
      <p:pic>
        <p:nvPicPr>
          <p:cNvPr id="5" name="Рисунок 4" descr="C:\Users\Админ\Desktop\Құқық бұзушылық 2023-24\Ханят Аяжан МБС-14-23\WhatsApp Image 2024-01-09 at 12.34.16.jpeg"/>
          <p:cNvPicPr/>
          <p:nvPr/>
        </p:nvPicPr>
        <p:blipFill>
          <a:blip r:embed="rId3" cstate="print"/>
          <a:srcRect/>
          <a:stretch>
            <a:fillRect/>
          </a:stretch>
        </p:blipFill>
        <p:spPr bwMode="auto">
          <a:xfrm>
            <a:off x="2643174" y="1643050"/>
            <a:ext cx="1389888" cy="1207008"/>
          </a:xfrm>
          <a:prstGeom prst="rect">
            <a:avLst/>
          </a:prstGeom>
          <a:ln>
            <a:noFill/>
          </a:ln>
          <a:effectLst>
            <a:softEdge rad="112500"/>
          </a:effectLst>
        </p:spPr>
      </p:pic>
      <p:pic>
        <p:nvPicPr>
          <p:cNvPr id="6" name="Рисунок 5" descr="C:\Users\Админ\Desktop\Құқық бұзушылық 2023-24\Нурлыбекова Улана ЕМС-14-23\WhatsApp Image 2024-01-12 at 11.36.28.jpeg"/>
          <p:cNvPicPr/>
          <p:nvPr/>
        </p:nvPicPr>
        <p:blipFill>
          <a:blip r:embed="rId4" cstate="print"/>
          <a:srcRect/>
          <a:stretch>
            <a:fillRect/>
          </a:stretch>
        </p:blipFill>
        <p:spPr bwMode="auto">
          <a:xfrm>
            <a:off x="4357686" y="1643050"/>
            <a:ext cx="1616964" cy="1143008"/>
          </a:xfrm>
          <a:prstGeom prst="rect">
            <a:avLst/>
          </a:prstGeom>
          <a:ln>
            <a:noFill/>
          </a:ln>
          <a:effectLst>
            <a:softEdge rad="112500"/>
          </a:effectLst>
        </p:spPr>
      </p:pic>
      <p:pic>
        <p:nvPicPr>
          <p:cNvPr id="7" name="Рисунок 6" descr="C:\Users\Админ\Desktop\Құқық бұзушылық 2023-24\Молдабай Әйгерім ЕМС-14-23\WhatsApp Image 2024-01-19 at 10.47.25.jpeg"/>
          <p:cNvPicPr/>
          <p:nvPr/>
        </p:nvPicPr>
        <p:blipFill>
          <a:blip r:embed="rId5" cstate="print"/>
          <a:srcRect/>
          <a:stretch>
            <a:fillRect/>
          </a:stretch>
        </p:blipFill>
        <p:spPr bwMode="auto">
          <a:xfrm>
            <a:off x="6429388" y="1643050"/>
            <a:ext cx="1754886" cy="1188720"/>
          </a:xfrm>
          <a:prstGeom prst="rect">
            <a:avLst/>
          </a:prstGeom>
          <a:ln>
            <a:noFill/>
          </a:ln>
          <a:effectLst>
            <a:softEdge rad="112500"/>
          </a:effectLst>
        </p:spPr>
      </p:pic>
      <p:pic>
        <p:nvPicPr>
          <p:cNvPr id="8" name="Рисунок 7" descr="C:\Users\Админ\Downloads\WhatsApp Image 2024-02-05 at 11.26.08.jpeg"/>
          <p:cNvPicPr/>
          <p:nvPr/>
        </p:nvPicPr>
        <p:blipFill>
          <a:blip r:embed="rId6" cstate="print"/>
          <a:srcRect/>
          <a:stretch>
            <a:fillRect/>
          </a:stretch>
        </p:blipFill>
        <p:spPr bwMode="auto">
          <a:xfrm>
            <a:off x="571472" y="3143248"/>
            <a:ext cx="1643074" cy="1376915"/>
          </a:xfrm>
          <a:prstGeom prst="rect">
            <a:avLst/>
          </a:prstGeom>
          <a:ln>
            <a:noFill/>
          </a:ln>
          <a:effectLst>
            <a:softEdge rad="112500"/>
          </a:effectLst>
        </p:spPr>
      </p:pic>
      <p:pic>
        <p:nvPicPr>
          <p:cNvPr id="9" name="Рисунок 8" descr="C:\Users\Админ\Desktop\Құқық бұзушылық 2023-24\Казибаев Жамбыл ЕМС-13-22\WhatsApp Image 2024-01-15 at 13.29.48.jpeg"/>
          <p:cNvPicPr/>
          <p:nvPr/>
        </p:nvPicPr>
        <p:blipFill>
          <a:blip r:embed="rId7" cstate="print"/>
          <a:srcRect/>
          <a:stretch>
            <a:fillRect/>
          </a:stretch>
        </p:blipFill>
        <p:spPr bwMode="auto">
          <a:xfrm>
            <a:off x="2643174" y="3143248"/>
            <a:ext cx="1348741" cy="1377696"/>
          </a:xfrm>
          <a:prstGeom prst="rect">
            <a:avLst/>
          </a:prstGeom>
          <a:ln>
            <a:noFill/>
          </a:ln>
          <a:effectLst>
            <a:softEdge rad="112500"/>
          </a:effectLst>
        </p:spPr>
      </p:pic>
      <p:pic>
        <p:nvPicPr>
          <p:cNvPr id="10" name="Рисунок 9" descr="C:\Users\Админ\Desktop\Құқық бұзушылық 2023-24\Ханят Аяжан МБС-14-23\WhatsApp Image 2024-01-09 at 12.47.49.jpeg"/>
          <p:cNvPicPr/>
          <p:nvPr/>
        </p:nvPicPr>
        <p:blipFill>
          <a:blip r:embed="rId8" cstate="print"/>
          <a:srcRect/>
          <a:stretch>
            <a:fillRect/>
          </a:stretch>
        </p:blipFill>
        <p:spPr bwMode="auto">
          <a:xfrm>
            <a:off x="4357686" y="3071810"/>
            <a:ext cx="1571636" cy="1377696"/>
          </a:xfrm>
          <a:prstGeom prst="rect">
            <a:avLst/>
          </a:prstGeom>
          <a:ln>
            <a:noFill/>
          </a:ln>
          <a:effectLst>
            <a:softEdge rad="112500"/>
          </a:effectLst>
        </p:spPr>
      </p:pic>
      <p:pic>
        <p:nvPicPr>
          <p:cNvPr id="11" name="Рисунок 10" descr="C:\Users\Админ\Desktop\Құқық бұзушылық 2023-24\Каналыев Жасұлан ЕМС-12-23\WhatsApp Image 2024-01-17 at 16.36.45 (2).jpeg"/>
          <p:cNvPicPr/>
          <p:nvPr/>
        </p:nvPicPr>
        <p:blipFill>
          <a:blip r:embed="rId9" cstate="print"/>
          <a:srcRect/>
          <a:stretch>
            <a:fillRect/>
          </a:stretch>
        </p:blipFill>
        <p:spPr bwMode="auto">
          <a:xfrm>
            <a:off x="6429388" y="3071810"/>
            <a:ext cx="1537716" cy="1375676"/>
          </a:xfrm>
          <a:prstGeom prst="rect">
            <a:avLst/>
          </a:prstGeom>
          <a:ln>
            <a:noFill/>
          </a:ln>
          <a:effectLst>
            <a:softEdge rad="112500"/>
          </a:effectLst>
        </p:spPr>
      </p:pic>
      <p:pic>
        <p:nvPicPr>
          <p:cNvPr id="12" name="Рисунок 11" descr="C:\Users\Админ\Downloads\WhatsApp Image 2024-01-19 at 10.47.27.jpeg"/>
          <p:cNvPicPr/>
          <p:nvPr/>
        </p:nvPicPr>
        <p:blipFill>
          <a:blip r:embed="rId10" cstate="print"/>
          <a:srcRect/>
          <a:stretch>
            <a:fillRect/>
          </a:stretch>
        </p:blipFill>
        <p:spPr bwMode="auto">
          <a:xfrm>
            <a:off x="571472" y="4857760"/>
            <a:ext cx="1571636" cy="1138238"/>
          </a:xfrm>
          <a:prstGeom prst="rect">
            <a:avLst/>
          </a:prstGeom>
          <a:ln>
            <a:noFill/>
          </a:ln>
          <a:effectLst>
            <a:softEdge rad="112500"/>
          </a:effectLst>
        </p:spPr>
      </p:pic>
      <p:pic>
        <p:nvPicPr>
          <p:cNvPr id="13" name="Рисунок 12" descr="C:\Users\Админ\Desktop\WhatsApp Image 2024-01-23 at 17.45.52.jpeg"/>
          <p:cNvPicPr/>
          <p:nvPr/>
        </p:nvPicPr>
        <p:blipFill>
          <a:blip r:embed="rId11" cstate="print">
            <a:extLst>
              <a:ext uri="{28A0092B-C50C-407E-A947-70E740481C1C}">
                <a14:useLocalDpi xmlns:a14="http://schemas.microsoft.com/office/drawing/2010/main" val="0"/>
              </a:ext>
            </a:extLst>
          </a:blip>
          <a:srcRect/>
          <a:stretch>
            <a:fillRect/>
          </a:stretch>
        </p:blipFill>
        <p:spPr bwMode="auto">
          <a:xfrm flipH="1">
            <a:off x="2643174" y="4857760"/>
            <a:ext cx="1357322" cy="1138238"/>
          </a:xfrm>
          <a:prstGeom prst="rect">
            <a:avLst/>
          </a:prstGeom>
          <a:ln>
            <a:noFill/>
          </a:ln>
          <a:effectLst>
            <a:softEdge rad="112500"/>
          </a:effectLst>
        </p:spPr>
      </p:pic>
      <p:pic>
        <p:nvPicPr>
          <p:cNvPr id="14" name="Рисунок 13" descr="C:\Users\Админ\Desktop\Құқық бұзушылық 2023-24\Гасанова Арника  Лд-18-23\WhatsApp Image 2024-01-12 at 10.56.47 (2).jpeg"/>
          <p:cNvPicPr/>
          <p:nvPr/>
        </p:nvPicPr>
        <p:blipFill>
          <a:blip r:embed="rId12" cstate="print"/>
          <a:srcRect/>
          <a:stretch>
            <a:fillRect/>
          </a:stretch>
        </p:blipFill>
        <p:spPr bwMode="auto">
          <a:xfrm flipH="1">
            <a:off x="4429124" y="4857760"/>
            <a:ext cx="1500198" cy="1121664"/>
          </a:xfrm>
          <a:prstGeom prst="rect">
            <a:avLst/>
          </a:prstGeom>
          <a:ln>
            <a:noFill/>
          </a:ln>
          <a:effectLst>
            <a:softEdge rad="112500"/>
          </a:effectLst>
        </p:spPr>
      </p:pic>
      <p:pic>
        <p:nvPicPr>
          <p:cNvPr id="15" name="Рисунок 14" descr="C:\Users\Админ\Desktop\Құқық бұзушылық 2023-24\Тілепбай Ерсұлтан  ЕМС-14-22\WhatsApp Image 2024-01-17 at 17.12.39.jpeg"/>
          <p:cNvPicPr/>
          <p:nvPr/>
        </p:nvPicPr>
        <p:blipFill>
          <a:blip r:embed="rId13" cstate="print"/>
          <a:srcRect/>
          <a:stretch>
            <a:fillRect/>
          </a:stretch>
        </p:blipFill>
        <p:spPr bwMode="auto">
          <a:xfrm>
            <a:off x="6429388" y="4786322"/>
            <a:ext cx="1486662" cy="1146048"/>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rmAutofit/>
          </a:bodyPr>
          <a:lstStyle/>
          <a:p>
            <a:r>
              <a:rPr lang="kk-KZ" sz="1800" dirty="0" smtClean="0">
                <a:solidFill>
                  <a:schemeClr val="bg1"/>
                </a:solidFill>
                <a:latin typeface="Times New Roman" pitchFamily="18" charset="0"/>
                <a:cs typeface="Times New Roman" pitchFamily="18" charset="0"/>
              </a:rPr>
              <a:t>Жамбыл облысы "Дін проблемаларын зерттеу орталығы" КММ қызметкерлеріімен 1 курс студенттері арасында "Жас ерекшелік психологиясы" тақырыбында кездесу ұйымдастырылды.</a:t>
            </a:r>
            <a:endParaRPr lang="ru-RU" sz="1800" dirty="0">
              <a:solidFill>
                <a:schemeClr val="bg1"/>
              </a:solidFill>
              <a:latin typeface="Times New Roman" pitchFamily="18" charset="0"/>
              <a:cs typeface="Times New Roman" pitchFamily="18" charset="0"/>
            </a:endParaRPr>
          </a:p>
        </p:txBody>
      </p:sp>
      <p:pic>
        <p:nvPicPr>
          <p:cNvPr id="4" name="Содержимое 3" descr="C:\Users\Админ\Downloads\WhatsApp Image 2024-02-22 at 13.06.55.jpeg"/>
          <p:cNvPicPr>
            <a:picLocks noGrp="1"/>
          </p:cNvPicPr>
          <p:nvPr>
            <p:ph idx="1"/>
          </p:nvPr>
        </p:nvPicPr>
        <p:blipFill>
          <a:blip r:embed="rId2" cstate="print"/>
          <a:srcRect/>
          <a:stretch>
            <a:fillRect/>
          </a:stretch>
        </p:blipFill>
        <p:spPr bwMode="auto">
          <a:xfrm>
            <a:off x="428596" y="1500174"/>
            <a:ext cx="2786082" cy="1714512"/>
          </a:xfrm>
          <a:prstGeom prst="rect">
            <a:avLst/>
          </a:prstGeom>
          <a:ln>
            <a:noFill/>
          </a:ln>
          <a:effectLst>
            <a:softEdge rad="112500"/>
          </a:effectLst>
        </p:spPr>
      </p:pic>
      <p:pic>
        <p:nvPicPr>
          <p:cNvPr id="5" name="Рисунок 4" descr="C:\Users\Админ\Downloads\WhatsApp Image 2024-02-22 at 13.06.55 (1).jpeg"/>
          <p:cNvPicPr/>
          <p:nvPr/>
        </p:nvPicPr>
        <p:blipFill>
          <a:blip r:embed="rId3" cstate="print"/>
          <a:srcRect/>
          <a:stretch>
            <a:fillRect/>
          </a:stretch>
        </p:blipFill>
        <p:spPr bwMode="auto">
          <a:xfrm>
            <a:off x="3428992" y="2857496"/>
            <a:ext cx="2571768" cy="1857388"/>
          </a:xfrm>
          <a:prstGeom prst="rect">
            <a:avLst/>
          </a:prstGeom>
          <a:ln>
            <a:noFill/>
          </a:ln>
          <a:effectLst>
            <a:softEdge rad="112500"/>
          </a:effectLst>
        </p:spPr>
      </p:pic>
      <p:pic>
        <p:nvPicPr>
          <p:cNvPr id="6" name="Рисунок 5" descr="C:\Users\Админ\Downloads\WhatsApp Image 2024-02-22 at 13.06.56.jpeg"/>
          <p:cNvPicPr/>
          <p:nvPr/>
        </p:nvPicPr>
        <p:blipFill>
          <a:blip r:embed="rId4" cstate="print"/>
          <a:srcRect/>
          <a:stretch>
            <a:fillRect/>
          </a:stretch>
        </p:blipFill>
        <p:spPr bwMode="auto">
          <a:xfrm>
            <a:off x="6215074" y="4071942"/>
            <a:ext cx="2500330" cy="178595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99592" y="1524000"/>
            <a:ext cx="7200800" cy="4572000"/>
          </a:xfrm>
          <a:prstGeom prst="rect">
            <a:avLst/>
          </a:prstGeom>
          <a:ln>
            <a:noFill/>
          </a:ln>
          <a:effectLst>
            <a:softEdge rad="112500"/>
          </a:effectLst>
        </p:spPr>
      </p:pic>
      <p:sp>
        <p:nvSpPr>
          <p:cNvPr id="3" name="Заголовок 2"/>
          <p:cNvSpPr>
            <a:spLocks noGrp="1"/>
          </p:cNvSpPr>
          <p:nvPr>
            <p:ph type="title"/>
          </p:nvPr>
        </p:nvSpPr>
        <p:spPr/>
        <p:txBody>
          <a:bodyPr>
            <a:normAutofit/>
          </a:bodyPr>
          <a:lstStyle/>
          <a:p>
            <a:pPr algn="ctr"/>
            <a:r>
              <a:rPr lang="ru-RU" sz="1600" dirty="0" smtClean="0">
                <a:solidFill>
                  <a:schemeClr val="bg1"/>
                </a:solidFill>
                <a:latin typeface="Times New Roman" panose="02020603050405020304" pitchFamily="18" charset="0"/>
                <a:cs typeface="Times New Roman" panose="02020603050405020304" pitchFamily="18" charset="0"/>
              </a:rPr>
              <a:t>ЕМС -11-22 </a:t>
            </a:r>
            <a:r>
              <a:rPr lang="ru-RU" sz="1600" dirty="0" err="1" smtClean="0">
                <a:solidFill>
                  <a:schemeClr val="bg1"/>
                </a:solidFill>
                <a:latin typeface="Times New Roman" panose="02020603050405020304" pitchFamily="18" charset="0"/>
                <a:cs typeface="Times New Roman" panose="02020603050405020304" pitchFamily="18" charset="0"/>
              </a:rPr>
              <a:t>гр</a:t>
            </a:r>
            <a:r>
              <a:rPr lang="ru-RU" sz="1600" dirty="0" smtClean="0">
                <a:solidFill>
                  <a:schemeClr val="bg1"/>
                </a:solidFill>
                <a:latin typeface="Times New Roman" panose="02020603050405020304" pitchFamily="18" charset="0"/>
                <a:cs typeface="Times New Roman" panose="02020603050405020304" pitchFamily="18" charset="0"/>
              </a:rPr>
              <a:t> </a:t>
            </a:r>
            <a:r>
              <a:rPr lang="ru-RU" sz="1600" dirty="0" err="1" smtClean="0">
                <a:solidFill>
                  <a:schemeClr val="bg1"/>
                </a:solidFill>
                <a:latin typeface="Times New Roman" panose="02020603050405020304" pitchFamily="18" charset="0"/>
                <a:cs typeface="Times New Roman" panose="02020603050405020304" pitchFamily="18" charset="0"/>
              </a:rPr>
              <a:t>тобының</a:t>
            </a:r>
            <a:r>
              <a:rPr lang="ru-RU" sz="1600" dirty="0" smtClean="0">
                <a:solidFill>
                  <a:schemeClr val="bg1"/>
                </a:solidFill>
                <a:latin typeface="Times New Roman" panose="02020603050405020304" pitchFamily="18" charset="0"/>
                <a:cs typeface="Times New Roman" panose="02020603050405020304" pitchFamily="18" charset="0"/>
              </a:rPr>
              <a:t> </a:t>
            </a:r>
            <a:r>
              <a:rPr lang="ru-RU" sz="1600" dirty="0" err="1" smtClean="0">
                <a:solidFill>
                  <a:schemeClr val="bg1"/>
                </a:solidFill>
                <a:latin typeface="Times New Roman" panose="02020603050405020304" pitchFamily="18" charset="0"/>
                <a:cs typeface="Times New Roman" panose="02020603050405020304" pitchFamily="18" charset="0"/>
              </a:rPr>
              <a:t>студенттері</a:t>
            </a:r>
            <a:r>
              <a:rPr lang="ru-RU" sz="1600" dirty="0" smtClean="0">
                <a:solidFill>
                  <a:schemeClr val="bg1"/>
                </a:solidFill>
                <a:latin typeface="Times New Roman" panose="02020603050405020304" pitchFamily="18" charset="0"/>
                <a:cs typeface="Times New Roman" panose="02020603050405020304" pitchFamily="18" charset="0"/>
              </a:rPr>
              <a:t> мен топ </a:t>
            </a:r>
            <a:r>
              <a:rPr lang="ru-RU" sz="1600" dirty="0" err="1" smtClean="0">
                <a:solidFill>
                  <a:schemeClr val="bg1"/>
                </a:solidFill>
                <a:latin typeface="Times New Roman" panose="02020603050405020304" pitchFamily="18" charset="0"/>
                <a:cs typeface="Times New Roman" panose="02020603050405020304" pitchFamily="18" charset="0"/>
              </a:rPr>
              <a:t>жетекшісі</a:t>
            </a:r>
            <a:r>
              <a:rPr lang="ru-RU" sz="1600" dirty="0" smtClean="0">
                <a:solidFill>
                  <a:schemeClr val="bg1"/>
                </a:solidFill>
                <a:latin typeface="Times New Roman" panose="02020603050405020304" pitchFamily="18" charset="0"/>
                <a:cs typeface="Times New Roman" panose="02020603050405020304" pitchFamily="18" charset="0"/>
              </a:rPr>
              <a:t> </a:t>
            </a:r>
            <a:r>
              <a:rPr lang="ru-RU" sz="1600" dirty="0" err="1" smtClean="0">
                <a:solidFill>
                  <a:schemeClr val="bg1"/>
                </a:solidFill>
                <a:latin typeface="Times New Roman" panose="02020603050405020304" pitchFamily="18" charset="0"/>
                <a:cs typeface="Times New Roman" panose="02020603050405020304" pitchFamily="18" charset="0"/>
              </a:rPr>
              <a:t>Коккутанова</a:t>
            </a:r>
            <a:r>
              <a:rPr lang="ru-RU" sz="1600" dirty="0" smtClean="0">
                <a:solidFill>
                  <a:schemeClr val="bg1"/>
                </a:solidFill>
                <a:latin typeface="Times New Roman" panose="02020603050405020304" pitchFamily="18" charset="0"/>
                <a:cs typeface="Times New Roman" panose="02020603050405020304" pitchFamily="18" charset="0"/>
              </a:rPr>
              <a:t> </a:t>
            </a:r>
            <a:r>
              <a:rPr lang="ru-RU" sz="1600" dirty="0" err="1" smtClean="0">
                <a:solidFill>
                  <a:schemeClr val="bg1"/>
                </a:solidFill>
                <a:latin typeface="Times New Roman" panose="02020603050405020304" pitchFamily="18" charset="0"/>
                <a:cs typeface="Times New Roman" panose="02020603050405020304" pitchFamily="18" charset="0"/>
              </a:rPr>
              <a:t>Қызжібек</a:t>
            </a:r>
            <a:r>
              <a:rPr lang="ru-RU" sz="1600" dirty="0" smtClean="0">
                <a:solidFill>
                  <a:schemeClr val="bg1"/>
                </a:solidFill>
                <a:latin typeface="Times New Roman" panose="02020603050405020304" pitchFamily="18" charset="0"/>
                <a:cs typeface="Times New Roman" panose="02020603050405020304" pitchFamily="18" charset="0"/>
              </a:rPr>
              <a:t>  </a:t>
            </a:r>
            <a:r>
              <a:rPr lang="ru-RU" sz="1600" dirty="0" err="1" smtClean="0">
                <a:solidFill>
                  <a:schemeClr val="bg1"/>
                </a:solidFill>
                <a:latin typeface="Times New Roman" panose="02020603050405020304" pitchFamily="18" charset="0"/>
                <a:cs typeface="Times New Roman" panose="02020603050405020304" pitchFamily="18" charset="0"/>
              </a:rPr>
              <a:t>Амановна</a:t>
            </a:r>
            <a:r>
              <a:rPr lang="ru-RU" sz="1600" dirty="0" smtClean="0">
                <a:solidFill>
                  <a:schemeClr val="bg1"/>
                </a:solidFill>
                <a:latin typeface="Times New Roman" panose="02020603050405020304" pitchFamily="18" charset="0"/>
                <a:cs typeface="Times New Roman" panose="02020603050405020304" pitchFamily="18" charset="0"/>
              </a:rPr>
              <a:t> </a:t>
            </a:r>
            <a:r>
              <a:rPr lang="ru-RU" sz="1600" dirty="0" err="1" smtClean="0">
                <a:solidFill>
                  <a:schemeClr val="bg1"/>
                </a:solidFill>
                <a:latin typeface="Times New Roman" panose="02020603050405020304" pitchFamily="18" charset="0"/>
                <a:cs typeface="Times New Roman" panose="02020603050405020304" pitchFamily="18" charset="0"/>
              </a:rPr>
              <a:t>Тараз</a:t>
            </a:r>
            <a:r>
              <a:rPr lang="ru-RU" sz="1600" dirty="0" smtClean="0">
                <a:solidFill>
                  <a:schemeClr val="bg1"/>
                </a:solidFill>
                <a:latin typeface="Times New Roman" panose="02020603050405020304" pitchFamily="18" charset="0"/>
                <a:cs typeface="Times New Roman" panose="02020603050405020304" pitchFamily="18" charset="0"/>
              </a:rPr>
              <a:t> </a:t>
            </a:r>
            <a:r>
              <a:rPr lang="ru-RU" sz="1600" dirty="0" err="1" smtClean="0">
                <a:solidFill>
                  <a:schemeClr val="bg1"/>
                </a:solidFill>
                <a:latin typeface="Times New Roman" panose="02020603050405020304" pitchFamily="18" charset="0"/>
                <a:cs typeface="Times New Roman" panose="02020603050405020304" pitchFamily="18" charset="0"/>
              </a:rPr>
              <a:t>қаласындағы</a:t>
            </a:r>
            <a:r>
              <a:rPr lang="ru-RU" sz="1600" dirty="0" smtClean="0">
                <a:solidFill>
                  <a:schemeClr val="bg1"/>
                </a:solidFill>
                <a:latin typeface="Times New Roman" panose="02020603050405020304" pitchFamily="18" charset="0"/>
                <a:cs typeface="Times New Roman" panose="02020603050405020304" pitchFamily="18" charset="0"/>
              </a:rPr>
              <a:t> №1 </a:t>
            </a:r>
            <a:r>
              <a:rPr lang="ru-RU" sz="1600" dirty="0" err="1" smtClean="0">
                <a:solidFill>
                  <a:schemeClr val="bg1"/>
                </a:solidFill>
                <a:latin typeface="Times New Roman" panose="02020603050405020304" pitchFamily="18" charset="0"/>
                <a:cs typeface="Times New Roman" panose="02020603050405020304" pitchFamily="18" charset="0"/>
              </a:rPr>
              <a:t>қарттар</a:t>
            </a:r>
            <a:r>
              <a:rPr lang="ru-RU" sz="1600" dirty="0" smtClean="0">
                <a:solidFill>
                  <a:schemeClr val="bg1"/>
                </a:solidFill>
                <a:latin typeface="Times New Roman" panose="02020603050405020304" pitchFamily="18" charset="0"/>
                <a:cs typeface="Times New Roman" panose="02020603050405020304" pitchFamily="18" charset="0"/>
              </a:rPr>
              <a:t> мен </a:t>
            </a:r>
            <a:r>
              <a:rPr lang="ru-RU" sz="1600" dirty="0" err="1" smtClean="0">
                <a:solidFill>
                  <a:schemeClr val="bg1"/>
                </a:solidFill>
                <a:latin typeface="Times New Roman" panose="02020603050405020304" pitchFamily="18" charset="0"/>
                <a:cs typeface="Times New Roman" panose="02020603050405020304" pitchFamily="18" charset="0"/>
              </a:rPr>
              <a:t>мүгедектер</a:t>
            </a:r>
            <a:r>
              <a:rPr lang="ru-RU" sz="1600" dirty="0" smtClean="0">
                <a:solidFill>
                  <a:schemeClr val="bg1"/>
                </a:solidFill>
                <a:latin typeface="Times New Roman" panose="02020603050405020304" pitchFamily="18" charset="0"/>
                <a:cs typeface="Times New Roman" panose="02020603050405020304" pitchFamily="18" charset="0"/>
              </a:rPr>
              <a:t> </a:t>
            </a:r>
            <a:r>
              <a:rPr lang="ru-RU" sz="1600" dirty="0" err="1" smtClean="0">
                <a:solidFill>
                  <a:schemeClr val="bg1"/>
                </a:solidFill>
                <a:latin typeface="Times New Roman" panose="02020603050405020304" pitchFamily="18" charset="0"/>
                <a:cs typeface="Times New Roman" panose="02020603050405020304" pitchFamily="18" charset="0"/>
              </a:rPr>
              <a:t>үйінің</a:t>
            </a:r>
            <a:r>
              <a:rPr lang="ru-RU" sz="1600" dirty="0" smtClean="0">
                <a:solidFill>
                  <a:schemeClr val="bg1"/>
                </a:solidFill>
                <a:latin typeface="Times New Roman" panose="02020603050405020304" pitchFamily="18" charset="0"/>
                <a:cs typeface="Times New Roman" panose="02020603050405020304" pitchFamily="18" charset="0"/>
              </a:rPr>
              <a:t> </a:t>
            </a:r>
            <a:r>
              <a:rPr lang="ru-RU" sz="1600" dirty="0" err="1" smtClean="0">
                <a:solidFill>
                  <a:schemeClr val="bg1"/>
                </a:solidFill>
                <a:latin typeface="Times New Roman" panose="02020603050405020304" pitchFamily="18" charset="0"/>
                <a:cs typeface="Times New Roman" panose="02020603050405020304" pitchFamily="18" charset="0"/>
              </a:rPr>
              <a:t>қарияларына</a:t>
            </a:r>
            <a:r>
              <a:rPr lang="ru-RU" sz="1600" dirty="0" smtClean="0">
                <a:solidFill>
                  <a:schemeClr val="bg1"/>
                </a:solidFill>
                <a:latin typeface="Times New Roman" panose="02020603050405020304" pitchFamily="18" charset="0"/>
                <a:cs typeface="Times New Roman" panose="02020603050405020304" pitchFamily="18" charset="0"/>
              </a:rPr>
              <a:t> «</a:t>
            </a:r>
            <a:r>
              <a:rPr lang="ru-RU" sz="1600" dirty="0" err="1" smtClean="0">
                <a:solidFill>
                  <a:schemeClr val="bg1"/>
                </a:solidFill>
                <a:latin typeface="Times New Roman" panose="02020603050405020304" pitchFamily="18" charset="0"/>
                <a:cs typeface="Times New Roman" panose="02020603050405020304" pitchFamily="18" charset="0"/>
              </a:rPr>
              <a:t>Ұлыстың</a:t>
            </a:r>
            <a:r>
              <a:rPr lang="ru-RU" sz="1600" dirty="0" smtClean="0">
                <a:solidFill>
                  <a:schemeClr val="bg1"/>
                </a:solidFill>
                <a:latin typeface="Times New Roman" panose="02020603050405020304" pitchFamily="18" charset="0"/>
                <a:cs typeface="Times New Roman" panose="02020603050405020304" pitchFamily="18" charset="0"/>
              </a:rPr>
              <a:t> </a:t>
            </a:r>
            <a:r>
              <a:rPr lang="ru-RU" sz="1600" dirty="0" err="1" smtClean="0">
                <a:solidFill>
                  <a:schemeClr val="bg1"/>
                </a:solidFill>
                <a:latin typeface="Times New Roman" panose="02020603050405020304" pitchFamily="18" charset="0"/>
                <a:cs typeface="Times New Roman" panose="02020603050405020304" pitchFamily="18" charset="0"/>
              </a:rPr>
              <a:t>ұлы</a:t>
            </a:r>
            <a:r>
              <a:rPr lang="ru-RU" sz="1600" dirty="0" smtClean="0">
                <a:solidFill>
                  <a:schemeClr val="bg1"/>
                </a:solidFill>
                <a:latin typeface="Times New Roman" panose="02020603050405020304" pitchFamily="18" charset="0"/>
                <a:cs typeface="Times New Roman" panose="02020603050405020304" pitchFamily="18" charset="0"/>
              </a:rPr>
              <a:t> </a:t>
            </a:r>
            <a:r>
              <a:rPr lang="ru-RU" sz="1600" dirty="0" err="1" smtClean="0">
                <a:solidFill>
                  <a:schemeClr val="bg1"/>
                </a:solidFill>
                <a:latin typeface="Times New Roman" panose="02020603050405020304" pitchFamily="18" charset="0"/>
                <a:cs typeface="Times New Roman" panose="02020603050405020304" pitchFamily="18" charset="0"/>
              </a:rPr>
              <a:t>күніне</a:t>
            </a:r>
            <a:r>
              <a:rPr lang="ru-RU" sz="1600" dirty="0" smtClean="0">
                <a:solidFill>
                  <a:schemeClr val="bg1"/>
                </a:solidFill>
                <a:latin typeface="Times New Roman" panose="02020603050405020304" pitchFamily="18" charset="0"/>
                <a:cs typeface="Times New Roman" panose="02020603050405020304" pitchFamily="18" charset="0"/>
              </a:rPr>
              <a:t> </a:t>
            </a:r>
            <a:r>
              <a:rPr lang="ru-RU" sz="1600" dirty="0" err="1" smtClean="0">
                <a:solidFill>
                  <a:schemeClr val="bg1"/>
                </a:solidFill>
                <a:latin typeface="Times New Roman" panose="02020603050405020304" pitchFamily="18" charset="0"/>
                <a:cs typeface="Times New Roman" panose="02020603050405020304" pitchFamily="18" charset="0"/>
              </a:rPr>
              <a:t>орай</a:t>
            </a:r>
            <a:r>
              <a:rPr lang="ru-RU" sz="1600" dirty="0" smtClean="0">
                <a:solidFill>
                  <a:schemeClr val="bg1"/>
                </a:solidFill>
                <a:latin typeface="Times New Roman" panose="02020603050405020304" pitchFamily="18" charset="0"/>
                <a:cs typeface="Times New Roman" panose="02020603050405020304" pitchFamily="18" charset="0"/>
              </a:rPr>
              <a:t> «</a:t>
            </a:r>
            <a:r>
              <a:rPr lang="ru-RU" sz="1600" dirty="0" err="1" smtClean="0">
                <a:solidFill>
                  <a:schemeClr val="bg1"/>
                </a:solidFill>
                <a:latin typeface="Times New Roman" panose="02020603050405020304" pitchFamily="18" charset="0"/>
                <a:cs typeface="Times New Roman" panose="02020603050405020304" pitchFamily="18" charset="0"/>
              </a:rPr>
              <a:t>Қарттарым</a:t>
            </a:r>
            <a:r>
              <a:rPr lang="ru-RU" sz="1600" dirty="0" smtClean="0">
                <a:solidFill>
                  <a:schemeClr val="bg1"/>
                </a:solidFill>
                <a:latin typeface="Times New Roman" panose="02020603050405020304" pitchFamily="18" charset="0"/>
                <a:cs typeface="Times New Roman" panose="02020603050405020304" pitchFamily="18" charset="0"/>
              </a:rPr>
              <a:t> </a:t>
            </a:r>
            <a:r>
              <a:rPr lang="ru-RU" sz="1600" dirty="0" err="1" smtClean="0">
                <a:solidFill>
                  <a:schemeClr val="bg1"/>
                </a:solidFill>
                <a:latin typeface="Times New Roman" panose="02020603050405020304" pitchFamily="18" charset="0"/>
                <a:cs typeface="Times New Roman" panose="02020603050405020304" pitchFamily="18" charset="0"/>
              </a:rPr>
              <a:t>аман-сау</a:t>
            </a:r>
            <a:r>
              <a:rPr lang="ru-RU" sz="1600" dirty="0" smtClean="0">
                <a:solidFill>
                  <a:schemeClr val="bg1"/>
                </a:solidFill>
                <a:latin typeface="Times New Roman" panose="02020603050405020304" pitchFamily="18" charset="0"/>
                <a:cs typeface="Times New Roman" panose="02020603050405020304" pitchFamily="18" charset="0"/>
              </a:rPr>
              <a:t> </a:t>
            </a:r>
            <a:r>
              <a:rPr lang="ru-RU" sz="1600" dirty="0" err="1" smtClean="0">
                <a:solidFill>
                  <a:schemeClr val="bg1"/>
                </a:solidFill>
                <a:latin typeface="Times New Roman" panose="02020603050405020304" pitchFamily="18" charset="0"/>
                <a:cs typeface="Times New Roman" panose="02020603050405020304" pitchFamily="18" charset="0"/>
              </a:rPr>
              <a:t>жүрші</a:t>
            </a:r>
            <a:r>
              <a:rPr lang="ru-RU" sz="1600" dirty="0" smtClean="0">
                <a:solidFill>
                  <a:schemeClr val="bg1"/>
                </a:solidFill>
                <a:latin typeface="Times New Roman" panose="02020603050405020304" pitchFamily="18" charset="0"/>
                <a:cs typeface="Times New Roman" panose="02020603050405020304" pitchFamily="18" charset="0"/>
              </a:rPr>
              <a:t> </a:t>
            </a:r>
            <a:r>
              <a:rPr lang="ru-RU" sz="1600" dirty="0" err="1" smtClean="0">
                <a:solidFill>
                  <a:schemeClr val="bg1"/>
                </a:solidFill>
                <a:latin typeface="Times New Roman" panose="02020603050405020304" pitchFamily="18" charset="0"/>
                <a:cs typeface="Times New Roman" panose="02020603050405020304" pitchFamily="18" charset="0"/>
              </a:rPr>
              <a:t>атты</a:t>
            </a:r>
            <a:r>
              <a:rPr lang="ru-RU" sz="1600" dirty="0" smtClean="0">
                <a:solidFill>
                  <a:schemeClr val="bg1"/>
                </a:solidFill>
                <a:latin typeface="Times New Roman" panose="02020603050405020304" pitchFamily="18" charset="0"/>
                <a:cs typeface="Times New Roman" panose="02020603050405020304" pitchFamily="18" charset="0"/>
              </a:rPr>
              <a:t> </a:t>
            </a:r>
            <a:r>
              <a:rPr lang="ru-RU" sz="1600" dirty="0" err="1" smtClean="0">
                <a:solidFill>
                  <a:schemeClr val="bg1"/>
                </a:solidFill>
                <a:latin typeface="Times New Roman" panose="02020603050405020304" pitchFamily="18" charset="0"/>
                <a:cs typeface="Times New Roman" panose="02020603050405020304" pitchFamily="18" charset="0"/>
              </a:rPr>
              <a:t>мерекелік</a:t>
            </a:r>
            <a:r>
              <a:rPr lang="ru-RU" sz="1600" dirty="0" smtClean="0">
                <a:solidFill>
                  <a:schemeClr val="bg1"/>
                </a:solidFill>
                <a:latin typeface="Times New Roman" panose="02020603050405020304" pitchFamily="18" charset="0"/>
                <a:cs typeface="Times New Roman" panose="02020603050405020304" pitchFamily="18" charset="0"/>
              </a:rPr>
              <a:t> концерт </a:t>
            </a:r>
            <a:r>
              <a:rPr lang="ru-RU" sz="1600" dirty="0" err="1" smtClean="0">
                <a:solidFill>
                  <a:schemeClr val="bg1"/>
                </a:solidFill>
                <a:latin typeface="Times New Roman" panose="02020603050405020304" pitchFamily="18" charset="0"/>
                <a:cs typeface="Times New Roman" panose="02020603050405020304" pitchFamily="18" charset="0"/>
              </a:rPr>
              <a:t>ұйымдастырды</a:t>
            </a:r>
            <a:r>
              <a:rPr lang="ru-RU" sz="1600" dirty="0" smtClean="0">
                <a:solidFill>
                  <a:schemeClr val="bg1"/>
                </a:solidFill>
                <a:latin typeface="Times New Roman" panose="02020603050405020304" pitchFamily="18" charset="0"/>
                <a:cs typeface="Times New Roman" panose="02020603050405020304" pitchFamily="18" charset="0"/>
              </a:rPr>
              <a:t>. </a:t>
            </a:r>
            <a:endParaRPr lang="ru-RU" sz="16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76701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99592" y="1593304"/>
            <a:ext cx="7272808" cy="4572000"/>
          </a:xfrm>
          <a:prstGeom prst="rect">
            <a:avLst/>
          </a:prstGeom>
          <a:ln>
            <a:noFill/>
          </a:ln>
          <a:effectLst>
            <a:softEdge rad="112500"/>
          </a:effectLst>
        </p:spPr>
      </p:pic>
      <p:sp>
        <p:nvSpPr>
          <p:cNvPr id="3" name="Заголовок 2"/>
          <p:cNvSpPr>
            <a:spLocks noGrp="1"/>
          </p:cNvSpPr>
          <p:nvPr>
            <p:ph type="title"/>
          </p:nvPr>
        </p:nvSpPr>
        <p:spPr>
          <a:xfrm>
            <a:off x="457200" y="152400"/>
            <a:ext cx="8229600" cy="972344"/>
          </a:xfrm>
        </p:spPr>
        <p:txBody>
          <a:bodyPr>
            <a:normAutofit/>
          </a:bodyPr>
          <a:lstStyle/>
          <a:p>
            <a:r>
              <a:rPr lang="ru-RU" sz="1400" dirty="0" smtClean="0">
                <a:solidFill>
                  <a:schemeClr val="bg1"/>
                </a:solidFill>
                <a:latin typeface="Times New Roman" panose="02020603050405020304" pitchFamily="18" charset="0"/>
                <a:cs typeface="Times New Roman" panose="02020603050405020304" pitchFamily="18" charset="0"/>
              </a:rPr>
              <a:t>1 курс МБС-14-23 топ </a:t>
            </a:r>
            <a:r>
              <a:rPr lang="ru-RU" sz="1400" dirty="0" err="1" smtClean="0">
                <a:solidFill>
                  <a:schemeClr val="bg1"/>
                </a:solidFill>
                <a:latin typeface="Times New Roman" panose="02020603050405020304" pitchFamily="18" charset="0"/>
                <a:cs typeface="Times New Roman" panose="02020603050405020304" pitchFamily="18" charset="0"/>
              </a:rPr>
              <a:t>студенттерімен</a:t>
            </a:r>
            <a:r>
              <a:rPr lang="ru-RU" sz="1400" dirty="0" smtClean="0">
                <a:solidFill>
                  <a:schemeClr val="bg1"/>
                </a:solidFill>
                <a:latin typeface="Times New Roman" panose="02020603050405020304" pitchFamily="18" charset="0"/>
                <a:cs typeface="Times New Roman" panose="02020603050405020304" pitchFamily="18" charset="0"/>
              </a:rPr>
              <a:t> «</a:t>
            </a:r>
            <a:r>
              <a:rPr lang="ru-RU" sz="1400" dirty="0" err="1" smtClean="0">
                <a:solidFill>
                  <a:schemeClr val="bg1"/>
                </a:solidFill>
                <a:latin typeface="Times New Roman" panose="02020603050405020304" pitchFamily="18" charset="0"/>
                <a:cs typeface="Times New Roman" panose="02020603050405020304" pitchFamily="18" charset="0"/>
              </a:rPr>
              <a:t>Саяси</a:t>
            </a:r>
            <a:r>
              <a:rPr lang="ru-RU" sz="1400" dirty="0" smtClean="0">
                <a:solidFill>
                  <a:schemeClr val="bg1"/>
                </a:solidFill>
                <a:latin typeface="Times New Roman" panose="02020603050405020304" pitchFamily="18" charset="0"/>
                <a:cs typeface="Times New Roman" panose="02020603050405020304" pitchFamily="18" charset="0"/>
              </a:rPr>
              <a:t> </a:t>
            </a:r>
            <a:r>
              <a:rPr lang="ru-RU" sz="1400" dirty="0" err="1" smtClean="0">
                <a:solidFill>
                  <a:schemeClr val="bg1"/>
                </a:solidFill>
                <a:latin typeface="Times New Roman" panose="02020603050405020304" pitchFamily="18" charset="0"/>
                <a:cs typeface="Times New Roman" panose="02020603050405020304" pitchFamily="18" charset="0"/>
              </a:rPr>
              <a:t>қуғын</a:t>
            </a:r>
            <a:r>
              <a:rPr lang="ru-RU" sz="1400" dirty="0" smtClean="0">
                <a:solidFill>
                  <a:schemeClr val="bg1"/>
                </a:solidFill>
                <a:latin typeface="Times New Roman" panose="02020603050405020304" pitchFamily="18" charset="0"/>
                <a:cs typeface="Times New Roman" panose="02020603050405020304" pitchFamily="18" charset="0"/>
              </a:rPr>
              <a:t> </a:t>
            </a:r>
            <a:r>
              <a:rPr lang="ru-RU" sz="1400" dirty="0" err="1" smtClean="0">
                <a:solidFill>
                  <a:schemeClr val="bg1"/>
                </a:solidFill>
                <a:latin typeface="Times New Roman" panose="02020603050405020304" pitchFamily="18" charset="0"/>
                <a:cs typeface="Times New Roman" panose="02020603050405020304" pitchFamily="18" charset="0"/>
              </a:rPr>
              <a:t>сүргін</a:t>
            </a:r>
            <a:r>
              <a:rPr lang="ru-RU" sz="1400" dirty="0" smtClean="0">
                <a:solidFill>
                  <a:schemeClr val="bg1"/>
                </a:solidFill>
                <a:latin typeface="Times New Roman" panose="02020603050405020304" pitchFamily="18" charset="0"/>
                <a:cs typeface="Times New Roman" panose="02020603050405020304" pitchFamily="18" charset="0"/>
              </a:rPr>
              <a:t> </a:t>
            </a:r>
            <a:r>
              <a:rPr lang="ru-RU" sz="1400" dirty="0" err="1" smtClean="0">
                <a:solidFill>
                  <a:schemeClr val="bg1"/>
                </a:solidFill>
                <a:latin typeface="Times New Roman" panose="02020603050405020304" pitchFamily="18" charset="0"/>
                <a:cs typeface="Times New Roman" panose="02020603050405020304" pitchFamily="18" charset="0"/>
              </a:rPr>
              <a:t>саясаткерлерін</a:t>
            </a:r>
            <a:r>
              <a:rPr lang="ru-RU" sz="1400" dirty="0" smtClean="0">
                <a:solidFill>
                  <a:schemeClr val="bg1"/>
                </a:solidFill>
                <a:latin typeface="Times New Roman" panose="02020603050405020304" pitchFamily="18" charset="0"/>
                <a:cs typeface="Times New Roman" panose="02020603050405020304" pitchFamily="18" charset="0"/>
              </a:rPr>
              <a:t> </a:t>
            </a:r>
            <a:r>
              <a:rPr lang="ru-RU" sz="1400" dirty="0" err="1" smtClean="0">
                <a:solidFill>
                  <a:schemeClr val="bg1"/>
                </a:solidFill>
                <a:latin typeface="Times New Roman" panose="02020603050405020304" pitchFamily="18" charset="0"/>
                <a:cs typeface="Times New Roman" panose="02020603050405020304" pitchFamily="18" charset="0"/>
              </a:rPr>
              <a:t>еске</a:t>
            </a:r>
            <a:r>
              <a:rPr lang="ru-RU" sz="1400" dirty="0" smtClean="0">
                <a:solidFill>
                  <a:schemeClr val="bg1"/>
                </a:solidFill>
                <a:latin typeface="Times New Roman" panose="02020603050405020304" pitchFamily="18" charset="0"/>
                <a:cs typeface="Times New Roman" panose="02020603050405020304" pitchFamily="18" charset="0"/>
              </a:rPr>
              <a:t> </a:t>
            </a:r>
            <a:r>
              <a:rPr lang="ru-RU" sz="1400" dirty="0" err="1" smtClean="0">
                <a:solidFill>
                  <a:schemeClr val="bg1"/>
                </a:solidFill>
                <a:latin typeface="Times New Roman" panose="02020603050405020304" pitchFamily="18" charset="0"/>
                <a:cs typeface="Times New Roman" panose="02020603050405020304" pitchFamily="18" charset="0"/>
              </a:rPr>
              <a:t>алу</a:t>
            </a:r>
            <a:r>
              <a:rPr lang="ru-RU" sz="1400" dirty="0" smtClean="0">
                <a:solidFill>
                  <a:schemeClr val="bg1"/>
                </a:solidFill>
                <a:latin typeface="Times New Roman" panose="02020603050405020304" pitchFamily="18" charset="0"/>
                <a:cs typeface="Times New Roman" panose="02020603050405020304" pitchFamily="18" charset="0"/>
              </a:rPr>
              <a:t>» </a:t>
            </a:r>
            <a:r>
              <a:rPr lang="ru-RU" sz="1400" dirty="0" err="1" smtClean="0">
                <a:solidFill>
                  <a:schemeClr val="bg1"/>
                </a:solidFill>
                <a:latin typeface="Times New Roman" panose="02020603050405020304" pitchFamily="18" charset="0"/>
                <a:cs typeface="Times New Roman" panose="02020603050405020304" pitchFamily="18" charset="0"/>
              </a:rPr>
              <a:t>бойынша</a:t>
            </a:r>
            <a:r>
              <a:rPr lang="ru-RU" sz="1400" dirty="0">
                <a:solidFill>
                  <a:schemeClr val="bg1"/>
                </a:solidFill>
                <a:latin typeface="Times New Roman" panose="02020603050405020304" pitchFamily="18" charset="0"/>
                <a:cs typeface="Times New Roman" panose="02020603050405020304" pitchFamily="18" charset="0"/>
              </a:rPr>
              <a:t> </a:t>
            </a:r>
            <a:r>
              <a:rPr lang="kk-KZ" sz="1400" dirty="0" smtClean="0">
                <a:solidFill>
                  <a:schemeClr val="bg1"/>
                </a:solidFill>
                <a:latin typeface="Times New Roman" panose="02020603050405020304" pitchFamily="18" charset="0"/>
                <a:cs typeface="Times New Roman" panose="02020603050405020304" pitchFamily="18" charset="0"/>
              </a:rPr>
              <a:t>дөңгелек үстел өткізілді. </a:t>
            </a:r>
            <a:br>
              <a:rPr lang="kk-KZ" sz="1400" dirty="0" smtClean="0">
                <a:solidFill>
                  <a:schemeClr val="bg1"/>
                </a:solidFill>
                <a:latin typeface="Times New Roman" panose="02020603050405020304" pitchFamily="18" charset="0"/>
                <a:cs typeface="Times New Roman" panose="02020603050405020304" pitchFamily="18" charset="0"/>
              </a:rPr>
            </a:br>
            <a:r>
              <a:rPr lang="kk-KZ" sz="1400" dirty="0">
                <a:solidFill>
                  <a:schemeClr val="bg1"/>
                </a:solidFill>
                <a:latin typeface="Times New Roman" panose="02020603050405020304" pitchFamily="18" charset="0"/>
                <a:cs typeface="Times New Roman" panose="02020603050405020304" pitchFamily="18" charset="0"/>
              </a:rPr>
              <a:t> </a:t>
            </a:r>
            <a:r>
              <a:rPr lang="ru-RU" sz="1400" dirty="0" smtClean="0">
                <a:solidFill>
                  <a:schemeClr val="bg1"/>
                </a:solidFill>
                <a:latin typeface="Times New Roman" panose="02020603050405020304" pitchFamily="18" charset="0"/>
                <a:cs typeface="Times New Roman" panose="02020603050405020304" pitchFamily="18" charset="0"/>
              </a:rPr>
              <a:t>Топ </a:t>
            </a:r>
            <a:r>
              <a:rPr lang="ru-RU" sz="1400" dirty="0" err="1" smtClean="0">
                <a:solidFill>
                  <a:schemeClr val="bg1"/>
                </a:solidFill>
                <a:latin typeface="Times New Roman" panose="02020603050405020304" pitchFamily="18" charset="0"/>
                <a:cs typeface="Times New Roman" panose="02020603050405020304" pitchFamily="18" charset="0"/>
              </a:rPr>
              <a:t>жетекшісі</a:t>
            </a:r>
            <a:r>
              <a:rPr lang="ru-RU" sz="1400" dirty="0" smtClean="0">
                <a:solidFill>
                  <a:schemeClr val="bg1"/>
                </a:solidFill>
                <a:latin typeface="Times New Roman" panose="02020603050405020304" pitchFamily="18" charset="0"/>
                <a:cs typeface="Times New Roman" panose="02020603050405020304" pitchFamily="18" charset="0"/>
              </a:rPr>
              <a:t> </a:t>
            </a:r>
            <a:r>
              <a:rPr lang="ru-RU" sz="1400" dirty="0" err="1" smtClean="0">
                <a:solidFill>
                  <a:schemeClr val="bg1"/>
                </a:solidFill>
                <a:latin typeface="Times New Roman" panose="02020603050405020304" pitchFamily="18" charset="0"/>
                <a:cs typeface="Times New Roman" panose="02020603050405020304" pitchFamily="18" charset="0"/>
              </a:rPr>
              <a:t>Тәттібаева</a:t>
            </a:r>
            <a:r>
              <a:rPr lang="ru-RU" sz="1400" dirty="0" smtClean="0">
                <a:solidFill>
                  <a:schemeClr val="bg1"/>
                </a:solidFill>
                <a:latin typeface="Times New Roman" panose="02020603050405020304" pitchFamily="18" charset="0"/>
                <a:cs typeface="Times New Roman" panose="02020603050405020304" pitchFamily="18" charset="0"/>
              </a:rPr>
              <a:t> </a:t>
            </a:r>
            <a:r>
              <a:rPr lang="ru-RU" sz="1400" dirty="0" err="1" smtClean="0">
                <a:solidFill>
                  <a:schemeClr val="bg1"/>
                </a:solidFill>
                <a:latin typeface="Times New Roman" panose="02020603050405020304" pitchFamily="18" charset="0"/>
                <a:cs typeface="Times New Roman" panose="02020603050405020304" pitchFamily="18" charset="0"/>
              </a:rPr>
              <a:t>Гаухар</a:t>
            </a:r>
            <a:r>
              <a:rPr lang="ru-RU" sz="1400" dirty="0" smtClean="0">
                <a:solidFill>
                  <a:schemeClr val="bg1"/>
                </a:solidFill>
                <a:latin typeface="Times New Roman" panose="02020603050405020304" pitchFamily="18" charset="0"/>
                <a:cs typeface="Times New Roman" panose="02020603050405020304" pitchFamily="18" charset="0"/>
              </a:rPr>
              <a:t> </a:t>
            </a:r>
            <a:r>
              <a:rPr lang="ru-RU" sz="1400" dirty="0" err="1" smtClean="0">
                <a:solidFill>
                  <a:schemeClr val="bg1"/>
                </a:solidFill>
                <a:latin typeface="Times New Roman" panose="02020603050405020304" pitchFamily="18" charset="0"/>
                <a:cs typeface="Times New Roman" panose="02020603050405020304" pitchFamily="18" charset="0"/>
              </a:rPr>
              <a:t>Дарханқызы</a:t>
            </a:r>
            <a:endParaRPr lang="ru-RU" sz="1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5409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57200" y="152400"/>
            <a:ext cx="8229600" cy="1908448"/>
          </a:xfrm>
        </p:spPr>
        <p:txBody>
          <a:bodyPr>
            <a:normAutofit fontScale="90000"/>
          </a:bodyPr>
          <a:lstStyle/>
          <a:p>
            <a:pPr algn="ctr"/>
            <a:r>
              <a:rPr lang="ru-RU" sz="1800" dirty="0">
                <a:solidFill>
                  <a:schemeClr val="bg1"/>
                </a:solidFill>
                <a:effectLst/>
                <a:latin typeface="Times New Roman" panose="02020603050405020304" pitchFamily="18" charset="0"/>
                <a:cs typeface="Times New Roman" panose="02020603050405020304" pitchFamily="18" charset="0"/>
              </a:rPr>
              <a:t/>
            </a:r>
            <a:br>
              <a:rPr lang="ru-RU" sz="1800" dirty="0">
                <a:solidFill>
                  <a:schemeClr val="bg1"/>
                </a:solidFill>
                <a:effectLst/>
                <a:latin typeface="Times New Roman" panose="02020603050405020304" pitchFamily="18" charset="0"/>
                <a:cs typeface="Times New Roman" panose="02020603050405020304" pitchFamily="18" charset="0"/>
              </a:rPr>
            </a:br>
            <a:r>
              <a:rPr lang="kk-KZ" sz="1800" dirty="0">
                <a:solidFill>
                  <a:schemeClr val="bg1"/>
                </a:solidFill>
                <a:effectLst/>
                <a:latin typeface="Times New Roman" panose="02020603050405020304" pitchFamily="18" charset="0"/>
                <a:cs typeface="Times New Roman" panose="02020603050405020304" pitchFamily="18" charset="0"/>
              </a:rPr>
              <a:t>«Мейіргер ісі», « Қолданбалы бакалавр»  мамандықтар пәндерінің» ОӘБ –нің   </a:t>
            </a:r>
            <a:r>
              <a:rPr lang="kk-KZ" sz="1800" dirty="0" smtClean="0">
                <a:solidFill>
                  <a:schemeClr val="bg1"/>
                </a:solidFill>
                <a:effectLst/>
                <a:latin typeface="Times New Roman" panose="02020603050405020304" pitchFamily="18" charset="0"/>
                <a:cs typeface="Times New Roman" panose="02020603050405020304" pitchFamily="18" charset="0"/>
              </a:rPr>
              <a:t>жетекшісі Андабаева Айгул Альмаханқызының ұйымдастыруымен </a:t>
            </a:r>
            <a:r>
              <a:rPr lang="ru-RU" sz="1800" dirty="0">
                <a:solidFill>
                  <a:schemeClr val="bg1"/>
                </a:solidFill>
                <a:effectLst/>
                <a:latin typeface="Times New Roman" panose="02020603050405020304" pitchFamily="18" charset="0"/>
                <a:cs typeface="Times New Roman" panose="02020603050405020304" pitchFamily="18" charset="0"/>
              </a:rPr>
              <a:t> </a:t>
            </a:r>
            <a:r>
              <a:rPr lang="ru-RU" sz="1800" dirty="0" smtClean="0">
                <a:solidFill>
                  <a:schemeClr val="bg1"/>
                </a:solidFill>
                <a:effectLst/>
                <a:latin typeface="Times New Roman" panose="02020603050405020304" pitchFamily="18" charset="0"/>
                <a:cs typeface="Times New Roman" panose="02020603050405020304" pitchFamily="18" charset="0"/>
              </a:rPr>
              <a:t>12 </a:t>
            </a:r>
            <a:r>
              <a:rPr lang="kk-KZ" sz="1800" dirty="0" smtClean="0">
                <a:solidFill>
                  <a:schemeClr val="bg1"/>
                </a:solidFill>
                <a:effectLst/>
                <a:latin typeface="Times New Roman" panose="02020603050405020304" pitchFamily="18" charset="0"/>
                <a:cs typeface="Times New Roman" panose="02020603050405020304" pitchFamily="18" charset="0"/>
              </a:rPr>
              <a:t>мамыр </a:t>
            </a:r>
            <a:r>
              <a:rPr lang="kk-KZ" sz="1800" dirty="0">
                <a:solidFill>
                  <a:schemeClr val="bg1"/>
                </a:solidFill>
                <a:effectLst/>
                <a:latin typeface="Times New Roman" panose="02020603050405020304" pitchFamily="18" charset="0"/>
                <a:cs typeface="Times New Roman" panose="02020603050405020304" pitchFamily="18" charset="0"/>
              </a:rPr>
              <a:t>– Халықаралық мейірбикелер күніне орай, </a:t>
            </a:r>
            <a:r>
              <a:rPr lang="ru-RU" sz="1800" dirty="0" smtClean="0">
                <a:solidFill>
                  <a:schemeClr val="bg1"/>
                </a:solidFill>
                <a:effectLst/>
                <a:latin typeface="Times New Roman" panose="02020603050405020304" pitchFamily="18" charset="0"/>
                <a:cs typeface="Times New Roman" panose="02020603050405020304" pitchFamily="18" charset="0"/>
              </a:rPr>
              <a:t> </a:t>
            </a:r>
            <a:r>
              <a:rPr lang="kk-KZ" sz="1800" dirty="0" smtClean="0">
                <a:solidFill>
                  <a:schemeClr val="bg1"/>
                </a:solidFill>
                <a:effectLst/>
                <a:latin typeface="Times New Roman" panose="02020603050405020304" pitchFamily="18" charset="0"/>
                <a:cs typeface="Times New Roman" panose="02020603050405020304" pitchFamily="18" charset="0"/>
              </a:rPr>
              <a:t>«Мейірбике </a:t>
            </a:r>
            <a:r>
              <a:rPr lang="kk-KZ" sz="1800" dirty="0">
                <a:solidFill>
                  <a:schemeClr val="bg1"/>
                </a:solidFill>
                <a:effectLst/>
                <a:latin typeface="Times New Roman" panose="02020603050405020304" pitchFamily="18" charset="0"/>
                <a:cs typeface="Times New Roman" panose="02020603050405020304" pitchFamily="18" charset="0"/>
              </a:rPr>
              <a:t>ісі» мамандығы студенттерінің арасындағы </a:t>
            </a:r>
            <a:r>
              <a:rPr lang="kk-KZ" sz="1800" dirty="0" smtClean="0">
                <a:solidFill>
                  <a:schemeClr val="bg1"/>
                </a:solidFill>
                <a:effectLst/>
                <a:latin typeface="Times New Roman" panose="02020603050405020304" pitchFamily="18" charset="0"/>
                <a:cs typeface="Times New Roman" panose="02020603050405020304" pitchFamily="18" charset="0"/>
              </a:rPr>
              <a:t>колледжішілік</a:t>
            </a:r>
            <a:r>
              <a:rPr lang="ru-RU" sz="1800" dirty="0">
                <a:solidFill>
                  <a:schemeClr val="bg1"/>
                </a:solidFill>
                <a:effectLst/>
                <a:latin typeface="Times New Roman" panose="02020603050405020304" pitchFamily="18" charset="0"/>
                <a:cs typeface="Times New Roman" panose="02020603050405020304" pitchFamily="18" charset="0"/>
              </a:rPr>
              <a:t> </a:t>
            </a:r>
            <a:r>
              <a:rPr lang="kk-KZ" sz="1800" dirty="0" smtClean="0">
                <a:solidFill>
                  <a:schemeClr val="bg1"/>
                </a:solidFill>
                <a:effectLst/>
                <a:latin typeface="Times New Roman" panose="02020603050405020304" pitchFamily="18" charset="0"/>
                <a:cs typeface="Times New Roman" panose="02020603050405020304" pitchFamily="18" charset="0"/>
              </a:rPr>
              <a:t>«Үздік </a:t>
            </a:r>
            <a:r>
              <a:rPr lang="kk-KZ" sz="1800" dirty="0">
                <a:solidFill>
                  <a:schemeClr val="bg1"/>
                </a:solidFill>
                <a:effectLst/>
                <a:latin typeface="Times New Roman" panose="02020603050405020304" pitchFamily="18" charset="0"/>
                <a:cs typeface="Times New Roman" panose="02020603050405020304" pitchFamily="18" charset="0"/>
              </a:rPr>
              <a:t>мейірбике- 2024» </a:t>
            </a:r>
            <a:r>
              <a:rPr lang="kk-KZ" sz="1800" dirty="0" smtClean="0">
                <a:solidFill>
                  <a:schemeClr val="bg1"/>
                </a:solidFill>
                <a:effectLst/>
                <a:latin typeface="Times New Roman" panose="02020603050405020304" pitchFamily="18" charset="0"/>
                <a:cs typeface="Times New Roman" panose="02020603050405020304" pitchFamily="18" charset="0"/>
              </a:rPr>
              <a:t>байқауы өткізілді.</a:t>
            </a:r>
            <a:r>
              <a:rPr lang="kk-KZ" dirty="0" smtClean="0"/>
              <a:t/>
            </a:r>
            <a:br>
              <a:rPr lang="kk-KZ" dirty="0" smtClean="0"/>
            </a:br>
            <a:endParaRPr lang="ru-RU" dirty="0"/>
          </a:p>
        </p:txBody>
      </p:sp>
      <p:pic>
        <p:nvPicPr>
          <p:cNvPr id="4" name="Объект 3" descr="C:\Users\user\Desktop\декада24\19e43ba1-b53d-465d-9249-cff0158d95bd.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684020"/>
            <a:ext cx="8003232" cy="4625300"/>
          </a:xfrm>
          <a:prstGeom prst="rect">
            <a:avLst/>
          </a:prstGeom>
          <a:ln>
            <a:noFill/>
          </a:ln>
          <a:effectLst>
            <a:softEdge rad="112500"/>
          </a:effectLst>
        </p:spPr>
      </p:pic>
    </p:spTree>
    <p:extLst>
      <p:ext uri="{BB962C8B-B14F-4D97-AF65-F5344CB8AC3E}">
        <p14:creationId xmlns:p14="http://schemas.microsoft.com/office/powerpoint/2010/main" val="31484768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descr="C:\Users\user\Desktop\декада24\3c792de5-4b10-407b-a4a6-d9e3a13532d2.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404664"/>
            <a:ext cx="3456384" cy="4572000"/>
          </a:xfrm>
          <a:prstGeom prst="rect">
            <a:avLst/>
          </a:prstGeom>
          <a:ln>
            <a:noFill/>
          </a:ln>
          <a:effectLst>
            <a:softEdge rad="112500"/>
          </a:effectLst>
        </p:spPr>
      </p:pic>
      <p:pic>
        <p:nvPicPr>
          <p:cNvPr id="5" name="Рисунок 4" descr="C:\Users\user\Desktop\декада24\f026b1d6-fe95-4ab9-9c5e-7b0495281d49.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7984" y="1412776"/>
            <a:ext cx="3672408" cy="4972100"/>
          </a:xfrm>
          <a:prstGeom prst="rect">
            <a:avLst/>
          </a:prstGeom>
          <a:ln>
            <a:noFill/>
          </a:ln>
          <a:effectLst>
            <a:softEdge rad="112500"/>
          </a:effectLst>
        </p:spPr>
      </p:pic>
    </p:spTree>
    <p:extLst>
      <p:ext uri="{BB962C8B-B14F-4D97-AF65-F5344CB8AC3E}">
        <p14:creationId xmlns:p14="http://schemas.microsoft.com/office/powerpoint/2010/main" val="198304883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556792"/>
            <a:ext cx="2783632" cy="2339752"/>
          </a:xfrm>
          <a:prstGeom prst="rect">
            <a:avLst/>
          </a:prstGeom>
          <a:ln>
            <a:noFill/>
          </a:ln>
          <a:effectLst>
            <a:softEdge rad="112500"/>
          </a:effectLst>
        </p:spPr>
      </p:pic>
      <p:sp>
        <p:nvSpPr>
          <p:cNvPr id="3" name="Заголовок 2"/>
          <p:cNvSpPr>
            <a:spLocks noGrp="1"/>
          </p:cNvSpPr>
          <p:nvPr>
            <p:ph type="title"/>
          </p:nvPr>
        </p:nvSpPr>
        <p:spPr/>
        <p:txBody>
          <a:bodyPr>
            <a:normAutofit/>
          </a:bodyPr>
          <a:lstStyle/>
          <a:p>
            <a:r>
              <a:rPr lang="kk-KZ" sz="1600" dirty="0">
                <a:solidFill>
                  <a:schemeClr val="bg1"/>
                </a:solidFill>
                <a:latin typeface="Times New Roman" panose="02020603050405020304" pitchFamily="18" charset="0"/>
                <a:cs typeface="Times New Roman" panose="02020603050405020304" pitchFamily="18" charset="0"/>
              </a:rPr>
              <a:t>“Тараз-Болашақ” жоғары медициналық колледжінің Алғашқы әскери және технологиялық дайындық пәнінің оқытушы-ұйымдастырушысы А. Ш.Аязбектің ұйымдастыруымен өткізілген Қазақстан Республикасы Қарулы Күштерінің 32 жылдығына арналған 1-курс </a:t>
            </a:r>
            <a:r>
              <a:rPr lang="kk-KZ" sz="1600" dirty="0" smtClean="0">
                <a:solidFill>
                  <a:schemeClr val="bg1"/>
                </a:solidFill>
                <a:latin typeface="Times New Roman" panose="02020603050405020304" pitchFamily="18" charset="0"/>
                <a:cs typeface="Times New Roman" panose="02020603050405020304" pitchFamily="18" charset="0"/>
              </a:rPr>
              <a:t>студенттері </a:t>
            </a:r>
            <a:r>
              <a:rPr lang="kk-KZ" sz="1600" dirty="0">
                <a:solidFill>
                  <a:schemeClr val="bg1"/>
                </a:solidFill>
                <a:latin typeface="Times New Roman" panose="02020603050405020304" pitchFamily="18" charset="0"/>
                <a:cs typeface="Times New Roman" panose="02020603050405020304" pitchFamily="18" charset="0"/>
              </a:rPr>
              <a:t>арасында ұйымдастырылған “Сапта жүріп ән айту” байқауы </a:t>
            </a:r>
            <a:r>
              <a:rPr lang="kk-KZ" sz="1600" dirty="0" smtClean="0">
                <a:solidFill>
                  <a:schemeClr val="bg1"/>
                </a:solidFill>
                <a:latin typeface="Times New Roman" panose="02020603050405020304" pitchFamily="18" charset="0"/>
                <a:cs typeface="Times New Roman" panose="02020603050405020304" pitchFamily="18" charset="0"/>
              </a:rPr>
              <a:t>өткізілді.</a:t>
            </a:r>
            <a:endParaRPr lang="ru-RU" sz="1600" dirty="0">
              <a:solidFill>
                <a:schemeClr val="bg1"/>
              </a:solidFill>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3889" y="1522192"/>
            <a:ext cx="2232248" cy="2374352"/>
          </a:xfrm>
          <a:prstGeom prst="rect">
            <a:avLst/>
          </a:prstGeom>
          <a:ln>
            <a:noFill/>
          </a:ln>
          <a:effectLst>
            <a:softEdge rad="112500"/>
          </a:effectLst>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2160" y="1520628"/>
            <a:ext cx="2592288" cy="2375916"/>
          </a:xfrm>
          <a:prstGeom prst="rect">
            <a:avLst/>
          </a:prstGeom>
          <a:ln>
            <a:noFill/>
          </a:ln>
          <a:effectLst>
            <a:softEdge rad="112500"/>
          </a:effectLst>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560" y="4149080"/>
            <a:ext cx="2426013" cy="2304256"/>
          </a:xfrm>
          <a:prstGeom prst="rect">
            <a:avLst/>
          </a:prstGeom>
          <a:ln>
            <a:noFill/>
          </a:ln>
          <a:effectLst>
            <a:softEdge rad="112500"/>
          </a:effectLst>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74367" y="4047136"/>
            <a:ext cx="2195266" cy="2344814"/>
          </a:xfrm>
          <a:prstGeom prst="rect">
            <a:avLst/>
          </a:prstGeom>
          <a:ln>
            <a:noFill/>
          </a:ln>
          <a:effectLst>
            <a:softEdge rad="112500"/>
          </a:effectLst>
        </p:spPr>
      </p:pic>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32515" y="4078997"/>
            <a:ext cx="2396892" cy="2420888"/>
          </a:xfrm>
          <a:prstGeom prst="rect">
            <a:avLst/>
          </a:prstGeom>
          <a:ln>
            <a:noFill/>
          </a:ln>
          <a:effectLst>
            <a:softEdge rad="112500"/>
          </a:effectLst>
        </p:spPr>
      </p:pic>
    </p:spTree>
    <p:extLst>
      <p:ext uri="{BB962C8B-B14F-4D97-AF65-F5344CB8AC3E}">
        <p14:creationId xmlns:p14="http://schemas.microsoft.com/office/powerpoint/2010/main" val="36012530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админ\Desktop\1694491748551452.png"/>
          <p:cNvPicPr>
            <a:picLocks noChangeAspect="1" noChangeArrowheads="1"/>
          </p:cNvPicPr>
          <p:nvPr/>
        </p:nvPicPr>
        <p:blipFill>
          <a:blip r:embed="rId2"/>
          <a:srcRect/>
          <a:stretch>
            <a:fillRect/>
          </a:stretch>
        </p:blipFill>
        <p:spPr bwMode="auto">
          <a:xfrm>
            <a:off x="285720" y="571480"/>
            <a:ext cx="8501122" cy="5786478"/>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85422" y="1050377"/>
            <a:ext cx="2088232" cy="2102275"/>
          </a:xfrm>
          <a:prstGeom prst="rect">
            <a:avLst/>
          </a:prstGeom>
          <a:ln>
            <a:noFill/>
          </a:ln>
          <a:effectLst>
            <a:softEdge rad="112500"/>
          </a:effectLst>
        </p:spPr>
      </p:pic>
      <p:sp>
        <p:nvSpPr>
          <p:cNvPr id="3" name="Заголовок 2"/>
          <p:cNvSpPr>
            <a:spLocks noGrp="1"/>
          </p:cNvSpPr>
          <p:nvPr>
            <p:ph type="title"/>
          </p:nvPr>
        </p:nvSpPr>
        <p:spPr>
          <a:xfrm>
            <a:off x="0" y="152400"/>
            <a:ext cx="9144000" cy="684312"/>
          </a:xfrm>
        </p:spPr>
        <p:txBody>
          <a:bodyPr>
            <a:normAutofit/>
          </a:bodyPr>
          <a:lstStyle/>
          <a:p>
            <a:pPr algn="ctr"/>
            <a:r>
              <a:rPr lang="kk-KZ" sz="2400" dirty="0" smtClean="0">
                <a:solidFill>
                  <a:schemeClr val="bg1"/>
                </a:solidFill>
                <a:latin typeface="Times New Roman" panose="02020603050405020304" pitchFamily="18" charset="0"/>
                <a:cs typeface="Times New Roman" panose="02020603050405020304" pitchFamily="18" charset="0"/>
              </a:rPr>
              <a:t>Құқық бұзушылықтың алдын –алу мақсатында атқарылған жұмыстар </a:t>
            </a:r>
            <a:endParaRPr lang="ru-RU" sz="2400" dirty="0">
              <a:solidFill>
                <a:schemeClr val="bg1"/>
              </a:solidFill>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8076" y="1056701"/>
            <a:ext cx="2448272" cy="2054033"/>
          </a:xfrm>
          <a:prstGeom prst="rect">
            <a:avLst/>
          </a:prstGeom>
          <a:ln>
            <a:noFill/>
          </a:ln>
          <a:effectLst>
            <a:softEdge rad="112500"/>
          </a:effectLst>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9538" y="3422977"/>
            <a:ext cx="2294390" cy="2636912"/>
          </a:xfrm>
          <a:prstGeom prst="rect">
            <a:avLst/>
          </a:prstGeom>
          <a:ln>
            <a:noFill/>
          </a:ln>
          <a:effectLst>
            <a:softEdge rad="112500"/>
          </a:effectLst>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39952" y="3422977"/>
            <a:ext cx="2448272" cy="2564826"/>
          </a:xfrm>
          <a:prstGeom prst="rect">
            <a:avLst/>
          </a:prstGeom>
          <a:ln>
            <a:noFill/>
          </a:ln>
          <a:effectLst>
            <a:softEdge rad="112500"/>
          </a:effectLst>
        </p:spPr>
      </p:pic>
      <p:pic>
        <p:nvPicPr>
          <p:cNvPr id="8" name="Объект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80112" y="1002324"/>
            <a:ext cx="2376264" cy="2129408"/>
          </a:xfrm>
          <a:prstGeom prst="rect">
            <a:avLst/>
          </a:prstGeom>
          <a:ln>
            <a:noFill/>
          </a:ln>
          <a:effectLst>
            <a:softEdge rad="112500"/>
          </a:effectLst>
        </p:spPr>
      </p:pic>
    </p:spTree>
    <p:extLst>
      <p:ext uri="{BB962C8B-B14F-4D97-AF65-F5344CB8AC3E}">
        <p14:creationId xmlns:p14="http://schemas.microsoft.com/office/powerpoint/2010/main" val="37629133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1416" y="391143"/>
            <a:ext cx="3544520" cy="2874369"/>
          </a:xfrm>
          <a:prstGeom prst="rect">
            <a:avLst/>
          </a:prstGeom>
          <a:ln>
            <a:noFill/>
          </a:ln>
          <a:effectLst>
            <a:softEdge rad="112500"/>
          </a:effectLst>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5976" y="323806"/>
            <a:ext cx="3875847" cy="2938515"/>
          </a:xfrm>
          <a:prstGeom prst="rect">
            <a:avLst/>
          </a:prstGeom>
          <a:ln>
            <a:noFill/>
          </a:ln>
          <a:effectLst>
            <a:softEdge rad="112500"/>
          </a:effectLst>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552" y="3356992"/>
            <a:ext cx="3456384" cy="2938516"/>
          </a:xfrm>
          <a:prstGeom prst="rect">
            <a:avLst/>
          </a:prstGeom>
          <a:ln>
            <a:noFill/>
          </a:ln>
          <a:effectLst>
            <a:softEdge rad="112500"/>
          </a:effectLst>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5975" y="3356992"/>
            <a:ext cx="3875847" cy="2938515"/>
          </a:xfrm>
          <a:prstGeom prst="rect">
            <a:avLst/>
          </a:prstGeom>
          <a:ln>
            <a:noFill/>
          </a:ln>
          <a:effectLst>
            <a:softEdge rad="112500"/>
          </a:effectLst>
        </p:spPr>
      </p:pic>
    </p:spTree>
    <p:extLst>
      <p:ext uri="{BB962C8B-B14F-4D97-AF65-F5344CB8AC3E}">
        <p14:creationId xmlns:p14="http://schemas.microsoft.com/office/powerpoint/2010/main" val="9685426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556792"/>
            <a:ext cx="3663315" cy="4572000"/>
          </a:xfrm>
          <a:prstGeom prst="rect">
            <a:avLst/>
          </a:prstGeom>
          <a:ln>
            <a:noFill/>
          </a:ln>
          <a:effectLst>
            <a:softEdge rad="112500"/>
          </a:effectLst>
        </p:spPr>
      </p:pic>
      <p:sp>
        <p:nvSpPr>
          <p:cNvPr id="3" name="Заголовок 2"/>
          <p:cNvSpPr>
            <a:spLocks noGrp="1"/>
          </p:cNvSpPr>
          <p:nvPr>
            <p:ph type="title"/>
          </p:nvPr>
        </p:nvSpPr>
        <p:spPr/>
        <p:txBody>
          <a:bodyPr>
            <a:normAutofit fontScale="90000"/>
          </a:bodyPr>
          <a:lstStyle/>
          <a:p>
            <a:pPr algn="ctr"/>
            <a:r>
              <a:rPr lang="kk-KZ" sz="1600" dirty="0" smtClean="0">
                <a:solidFill>
                  <a:schemeClr val="bg1"/>
                </a:solidFill>
                <a:latin typeface="Times New Roman" panose="02020603050405020304" pitchFamily="18" charset="0"/>
                <a:cs typeface="Times New Roman" panose="02020603050405020304" pitchFamily="18" charset="0"/>
              </a:rPr>
              <a:t>Кәмелеттік жасқа толмағн студенттер арасында « Буллинг, кибербуллингтің алдын-алу жолдары» атты кездесу өткізілді. Іс-шараға қатысқан мамандар: 1.   «Сенімен Болашақ» Жамбыл облыстық филиалының педагог-психолог Рахымбердиева Ш.М. 2. Тараз қ 1 ПБ бірінші орынбасары Полиция подполковнигі Мадимаров М.Е. 3. Колледждің жастар ісі жөніндегі орынбасары Бесенов Батырбек Нуралиевич 4. Колледждің педагог-психологы Момынжанова Г.С.</a:t>
            </a:r>
            <a:endParaRPr lang="ru-RU" sz="1600" dirty="0">
              <a:solidFill>
                <a:schemeClr val="bg1"/>
              </a:solidFill>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3968" y="1556792"/>
            <a:ext cx="3888432" cy="4572000"/>
          </a:xfrm>
          <a:prstGeom prst="rect">
            <a:avLst/>
          </a:prstGeom>
          <a:ln>
            <a:noFill/>
          </a:ln>
          <a:effectLst>
            <a:softEdge rad="112500"/>
          </a:effectLst>
        </p:spPr>
      </p:pic>
    </p:spTree>
    <p:extLst>
      <p:ext uri="{BB962C8B-B14F-4D97-AF65-F5344CB8AC3E}">
        <p14:creationId xmlns:p14="http://schemas.microsoft.com/office/powerpoint/2010/main" val="20964831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1000108"/>
            <a:ext cx="8115328" cy="5455628"/>
          </a:xfrm>
        </p:spPr>
        <p:txBody>
          <a:bodyPr>
            <a:normAutofit fontScale="77500" lnSpcReduction="20000"/>
          </a:bodyPr>
          <a:lstStyle/>
          <a:p>
            <a:pPr>
              <a:lnSpc>
                <a:spcPct val="120000"/>
              </a:lnSpc>
              <a:buNone/>
            </a:pPr>
            <a:r>
              <a:rPr lang="kk-KZ" sz="2200" b="1" dirty="0" smtClean="0">
                <a:latin typeface="Times New Roman" pitchFamily="18" charset="0"/>
                <a:cs typeface="Times New Roman" pitchFamily="18" charset="0"/>
              </a:rPr>
              <a:t>       </a:t>
            </a:r>
            <a:r>
              <a:rPr lang="ru-RU" dirty="0" err="1" smtClean="0">
                <a:solidFill>
                  <a:schemeClr val="bg1"/>
                </a:solidFill>
                <a:latin typeface="Times New Roman" pitchFamily="18" charset="0"/>
                <a:cs typeface="Times New Roman" pitchFamily="18" charset="0"/>
              </a:rPr>
              <a:t>Тәрбие</a:t>
            </a:r>
            <a:r>
              <a:rPr lang="ru-RU" dirty="0" smtClean="0">
                <a:solidFill>
                  <a:schemeClr val="bg1"/>
                </a:solidFill>
                <a:latin typeface="Times New Roman" pitchFamily="18" charset="0"/>
                <a:cs typeface="Times New Roman" pitchFamily="18" charset="0"/>
              </a:rPr>
              <a:t> </a:t>
            </a:r>
            <a:r>
              <a:rPr lang="ru-RU" dirty="0" err="1" smtClean="0">
                <a:solidFill>
                  <a:schemeClr val="bg1"/>
                </a:solidFill>
                <a:latin typeface="Times New Roman" pitchFamily="18" charset="0"/>
                <a:cs typeface="Times New Roman" pitchFamily="18" charset="0"/>
              </a:rPr>
              <a:t>мақсаты</a:t>
            </a:r>
            <a:r>
              <a:rPr lang="ru-RU" dirty="0" smtClean="0">
                <a:solidFill>
                  <a:schemeClr val="bg1"/>
                </a:solidFill>
                <a:latin typeface="Times New Roman" pitchFamily="18" charset="0"/>
                <a:cs typeface="Times New Roman" pitchFamily="18" charset="0"/>
              </a:rPr>
              <a:t>: </a:t>
            </a:r>
            <a:r>
              <a:rPr lang="ru-RU" dirty="0" err="1" smtClean="0">
                <a:solidFill>
                  <a:schemeClr val="bg1"/>
                </a:solidFill>
                <a:latin typeface="Times New Roman" pitchFamily="18" charset="0"/>
                <a:cs typeface="Times New Roman" pitchFamily="18" charset="0"/>
              </a:rPr>
              <a:t>Жалпы</a:t>
            </a:r>
            <a:r>
              <a:rPr lang="ru-RU" dirty="0" smtClean="0">
                <a:solidFill>
                  <a:schemeClr val="bg1"/>
                </a:solidFill>
                <a:latin typeface="Times New Roman" pitchFamily="18" charset="0"/>
                <a:cs typeface="Times New Roman" pitchFamily="18" charset="0"/>
              </a:rPr>
              <a:t> </a:t>
            </a:r>
            <a:r>
              <a:rPr lang="ru-RU" dirty="0" err="1" smtClean="0">
                <a:solidFill>
                  <a:schemeClr val="bg1"/>
                </a:solidFill>
                <a:latin typeface="Times New Roman" pitchFamily="18" charset="0"/>
                <a:cs typeface="Times New Roman" pitchFamily="18" charset="0"/>
              </a:rPr>
              <a:t>адамзаттық</a:t>
            </a:r>
            <a:r>
              <a:rPr lang="ru-RU" dirty="0" smtClean="0">
                <a:solidFill>
                  <a:schemeClr val="bg1"/>
                </a:solidFill>
                <a:latin typeface="Times New Roman" pitchFamily="18" charset="0"/>
                <a:cs typeface="Times New Roman" pitchFamily="18" charset="0"/>
              </a:rPr>
              <a:t> </a:t>
            </a:r>
            <a:r>
              <a:rPr lang="ru-RU" dirty="0" err="1" smtClean="0">
                <a:solidFill>
                  <a:schemeClr val="bg1"/>
                </a:solidFill>
                <a:latin typeface="Times New Roman" pitchFamily="18" charset="0"/>
                <a:cs typeface="Times New Roman" pitchFamily="18" charset="0"/>
              </a:rPr>
              <a:t>және</a:t>
            </a:r>
            <a:r>
              <a:rPr lang="ru-RU" dirty="0" smtClean="0">
                <a:solidFill>
                  <a:schemeClr val="bg1"/>
                </a:solidFill>
                <a:latin typeface="Times New Roman" pitchFamily="18" charset="0"/>
                <a:cs typeface="Times New Roman" pitchFamily="18" charset="0"/>
              </a:rPr>
              <a:t> </a:t>
            </a:r>
            <a:r>
              <a:rPr lang="ru-RU" dirty="0" err="1" smtClean="0">
                <a:solidFill>
                  <a:schemeClr val="bg1"/>
                </a:solidFill>
                <a:latin typeface="Times New Roman" pitchFamily="18" charset="0"/>
                <a:cs typeface="Times New Roman" pitchFamily="18" charset="0"/>
              </a:rPr>
              <a:t>ұлттық</a:t>
            </a:r>
            <a:r>
              <a:rPr lang="ru-RU" dirty="0" smtClean="0">
                <a:solidFill>
                  <a:schemeClr val="bg1"/>
                </a:solidFill>
                <a:latin typeface="Times New Roman" pitchFamily="18" charset="0"/>
                <a:cs typeface="Times New Roman" pitchFamily="18" charset="0"/>
              </a:rPr>
              <a:t> </a:t>
            </a:r>
            <a:r>
              <a:rPr lang="ru-RU" dirty="0" err="1" smtClean="0">
                <a:solidFill>
                  <a:schemeClr val="bg1"/>
                </a:solidFill>
                <a:latin typeface="Times New Roman" pitchFamily="18" charset="0"/>
                <a:cs typeface="Times New Roman" pitchFamily="18" charset="0"/>
              </a:rPr>
              <a:t>құндылықтарды</a:t>
            </a:r>
            <a:r>
              <a:rPr lang="ru-RU" dirty="0" smtClean="0">
                <a:solidFill>
                  <a:schemeClr val="bg1"/>
                </a:solidFill>
                <a:latin typeface="Times New Roman" pitchFamily="18" charset="0"/>
                <a:cs typeface="Times New Roman" pitchFamily="18" charset="0"/>
              </a:rPr>
              <a:t> </a:t>
            </a:r>
            <a:r>
              <a:rPr lang="ru-RU" dirty="0" err="1" smtClean="0">
                <a:solidFill>
                  <a:schemeClr val="bg1"/>
                </a:solidFill>
                <a:latin typeface="Times New Roman" pitchFamily="18" charset="0"/>
                <a:cs typeface="Times New Roman" pitchFamily="18" charset="0"/>
              </a:rPr>
              <a:t>бойына</a:t>
            </a:r>
            <a:r>
              <a:rPr lang="ru-RU" dirty="0" smtClean="0">
                <a:solidFill>
                  <a:schemeClr val="bg1"/>
                </a:solidFill>
                <a:latin typeface="Times New Roman" pitchFamily="18" charset="0"/>
                <a:cs typeface="Times New Roman" pitchFamily="18" charset="0"/>
              </a:rPr>
              <a:t> </a:t>
            </a:r>
            <a:r>
              <a:rPr lang="ru-RU" dirty="0" err="1" smtClean="0">
                <a:solidFill>
                  <a:schemeClr val="bg1"/>
                </a:solidFill>
                <a:latin typeface="Times New Roman" pitchFamily="18" charset="0"/>
                <a:cs typeface="Times New Roman" pitchFamily="18" charset="0"/>
              </a:rPr>
              <a:t>сіңірген ұрпақ тәрбиелеу.</a:t>
            </a:r>
            <a:r>
              <a:rPr lang="ru-RU" dirty="0" smtClean="0">
                <a:solidFill>
                  <a:schemeClr val="bg1"/>
                </a:solidFill>
                <a:latin typeface="Times New Roman" pitchFamily="18" charset="0"/>
                <a:cs typeface="Times New Roman" pitchFamily="18" charset="0"/>
              </a:rPr>
              <a:t> </a:t>
            </a:r>
            <a:r>
              <a:rPr lang="ru-RU" dirty="0" err="1" smtClean="0">
                <a:solidFill>
                  <a:schemeClr val="bg1"/>
                </a:solidFill>
                <a:latin typeface="Times New Roman" pitchFamily="18" charset="0"/>
                <a:cs typeface="Times New Roman" pitchFamily="18" charset="0"/>
              </a:rPr>
              <a:t>Міндеттері</a:t>
            </a:r>
            <a:r>
              <a:rPr lang="ru-RU" dirty="0" smtClean="0">
                <a:solidFill>
                  <a:schemeClr val="bg1"/>
                </a:solidFill>
                <a:latin typeface="Times New Roman" pitchFamily="18" charset="0"/>
                <a:cs typeface="Times New Roman" pitchFamily="18" charset="0"/>
              </a:rPr>
              <a:t>: </a:t>
            </a:r>
          </a:p>
          <a:p>
            <a:pPr marL="514350" indent="-514350">
              <a:lnSpc>
                <a:spcPct val="120000"/>
              </a:lnSpc>
              <a:buAutoNum type="arabicPeriod"/>
            </a:pPr>
            <a:r>
              <a:rPr lang="ru-RU" dirty="0" err="1" smtClean="0">
                <a:solidFill>
                  <a:schemeClr val="bg1"/>
                </a:solidFill>
                <a:latin typeface="Times New Roman" pitchFamily="18" charset="0"/>
                <a:cs typeface="Times New Roman" pitchFamily="18" charset="0"/>
              </a:rPr>
              <a:t>Ата-ананың өсиетін тыңдауға, отбасы</a:t>
            </a:r>
            <a:r>
              <a:rPr lang="ru-RU" dirty="0" smtClean="0">
                <a:solidFill>
                  <a:schemeClr val="bg1"/>
                </a:solidFill>
                <a:latin typeface="Times New Roman" pitchFamily="18" charset="0"/>
                <a:cs typeface="Times New Roman" pitchFamily="18" charset="0"/>
              </a:rPr>
              <a:t> </a:t>
            </a:r>
            <a:r>
              <a:rPr lang="ru-RU" dirty="0" err="1" smtClean="0">
                <a:solidFill>
                  <a:schemeClr val="bg1"/>
                </a:solidFill>
                <a:latin typeface="Times New Roman" pitchFamily="18" charset="0"/>
                <a:cs typeface="Times New Roman" pitchFamily="18" charset="0"/>
              </a:rPr>
              <a:t>татулығы </a:t>
            </a:r>
            <a:r>
              <a:rPr lang="ru-RU" dirty="0" smtClean="0">
                <a:solidFill>
                  <a:schemeClr val="bg1"/>
                </a:solidFill>
                <a:latin typeface="Times New Roman" pitchFamily="18" charset="0"/>
                <a:cs typeface="Times New Roman" pitchFamily="18" charset="0"/>
              </a:rPr>
              <a:t>мен </a:t>
            </a:r>
            <a:r>
              <a:rPr lang="ru-RU" dirty="0" err="1" smtClean="0">
                <a:solidFill>
                  <a:schemeClr val="bg1"/>
                </a:solidFill>
                <a:latin typeface="Times New Roman" pitchFamily="18" charset="0"/>
                <a:cs typeface="Times New Roman" pitchFamily="18" charset="0"/>
              </a:rPr>
              <a:t>берекесін</a:t>
            </a:r>
            <a:r>
              <a:rPr lang="ru-RU" dirty="0" smtClean="0">
                <a:solidFill>
                  <a:schemeClr val="bg1"/>
                </a:solidFill>
                <a:latin typeface="Times New Roman" pitchFamily="18" charset="0"/>
                <a:cs typeface="Times New Roman" pitchFamily="18" charset="0"/>
              </a:rPr>
              <a:t> </a:t>
            </a:r>
            <a:r>
              <a:rPr lang="ru-RU" dirty="0" err="1" smtClean="0">
                <a:solidFill>
                  <a:schemeClr val="bg1"/>
                </a:solidFill>
                <a:latin typeface="Times New Roman" pitchFamily="18" charset="0"/>
                <a:cs typeface="Times New Roman" pitchFamily="18" charset="0"/>
              </a:rPr>
              <a:t>қадірлеуге</a:t>
            </a:r>
            <a:r>
              <a:rPr lang="ru-RU" dirty="0" smtClean="0">
                <a:solidFill>
                  <a:schemeClr val="bg1"/>
                </a:solidFill>
                <a:latin typeface="Times New Roman" pitchFamily="18" charset="0"/>
                <a:cs typeface="Times New Roman" pitchFamily="18" charset="0"/>
              </a:rPr>
              <a:t>, </a:t>
            </a:r>
            <a:r>
              <a:rPr lang="ru-RU" dirty="0" err="1" smtClean="0">
                <a:solidFill>
                  <a:schemeClr val="bg1"/>
                </a:solidFill>
                <a:latin typeface="Times New Roman" pitchFamily="18" charset="0"/>
                <a:cs typeface="Times New Roman" pitchFamily="18" charset="0"/>
              </a:rPr>
              <a:t>перзенттік</a:t>
            </a:r>
            <a:r>
              <a:rPr lang="ru-RU" dirty="0" smtClean="0">
                <a:solidFill>
                  <a:schemeClr val="bg1"/>
                </a:solidFill>
                <a:latin typeface="Times New Roman" pitchFamily="18" charset="0"/>
                <a:cs typeface="Times New Roman" pitchFamily="18" charset="0"/>
              </a:rPr>
              <a:t> </a:t>
            </a:r>
            <a:r>
              <a:rPr lang="ru-RU" dirty="0" err="1" smtClean="0">
                <a:solidFill>
                  <a:schemeClr val="bg1"/>
                </a:solidFill>
                <a:latin typeface="Times New Roman" pitchFamily="18" charset="0"/>
                <a:cs typeface="Times New Roman" pitchFamily="18" charset="0"/>
              </a:rPr>
              <a:t>парызын</a:t>
            </a:r>
            <a:r>
              <a:rPr lang="ru-RU" dirty="0" smtClean="0">
                <a:solidFill>
                  <a:schemeClr val="bg1"/>
                </a:solidFill>
                <a:latin typeface="Times New Roman" pitchFamily="18" charset="0"/>
                <a:cs typeface="Times New Roman" pitchFamily="18" charset="0"/>
              </a:rPr>
              <a:t> </a:t>
            </a:r>
            <a:r>
              <a:rPr lang="ru-RU" dirty="0" err="1" smtClean="0">
                <a:solidFill>
                  <a:schemeClr val="bg1"/>
                </a:solidFill>
                <a:latin typeface="Times New Roman" pitchFamily="18" charset="0"/>
                <a:cs typeface="Times New Roman" pitchFamily="18" charset="0"/>
              </a:rPr>
              <a:t>өтеуге тәрбиелеу</a:t>
            </a:r>
            <a:r>
              <a:rPr lang="ru-RU" dirty="0" smtClean="0">
                <a:solidFill>
                  <a:schemeClr val="bg1"/>
                </a:solidFill>
                <a:latin typeface="Times New Roman" pitchFamily="18" charset="0"/>
                <a:cs typeface="Times New Roman" pitchFamily="18" charset="0"/>
              </a:rPr>
              <a:t>. </a:t>
            </a:r>
          </a:p>
          <a:p>
            <a:pPr marL="514350" indent="-514350">
              <a:lnSpc>
                <a:spcPct val="120000"/>
              </a:lnSpc>
              <a:buAutoNum type="arabicPeriod"/>
            </a:pPr>
            <a:r>
              <a:rPr lang="ru-RU" dirty="0" err="1" smtClean="0">
                <a:solidFill>
                  <a:schemeClr val="bg1"/>
                </a:solidFill>
                <a:latin typeface="Times New Roman" pitchFamily="18" charset="0"/>
                <a:cs typeface="Times New Roman" pitchFamily="18" charset="0"/>
              </a:rPr>
              <a:t>Ұлттық мұраны қастерлеуге, қазақ тілін</a:t>
            </a:r>
            <a:r>
              <a:rPr lang="ru-RU" dirty="0" smtClean="0">
                <a:solidFill>
                  <a:schemeClr val="bg1"/>
                </a:solidFill>
                <a:latin typeface="Times New Roman" pitchFamily="18" charset="0"/>
                <a:cs typeface="Times New Roman" pitchFamily="18" charset="0"/>
              </a:rPr>
              <a:t>, </a:t>
            </a:r>
            <a:r>
              <a:rPr lang="ru-RU" dirty="0" err="1" smtClean="0">
                <a:solidFill>
                  <a:schemeClr val="bg1"/>
                </a:solidFill>
                <a:latin typeface="Times New Roman" pitchFamily="18" charset="0"/>
                <a:cs typeface="Times New Roman" pitchFamily="18" charset="0"/>
              </a:rPr>
              <a:t>мемлекеттік</a:t>
            </a:r>
            <a:r>
              <a:rPr lang="ru-RU" dirty="0" smtClean="0">
                <a:solidFill>
                  <a:schemeClr val="bg1"/>
                </a:solidFill>
                <a:latin typeface="Times New Roman" pitchFamily="18" charset="0"/>
                <a:cs typeface="Times New Roman" pitchFamily="18" charset="0"/>
              </a:rPr>
              <a:t> </a:t>
            </a:r>
            <a:r>
              <a:rPr lang="ru-RU" dirty="0" err="1" smtClean="0">
                <a:solidFill>
                  <a:schemeClr val="bg1"/>
                </a:solidFill>
                <a:latin typeface="Times New Roman" pitchFamily="18" charset="0"/>
                <a:cs typeface="Times New Roman" pitchFamily="18" charset="0"/>
              </a:rPr>
              <a:t>рәміздерді құрметтеуге, татулық, келісім</a:t>
            </a:r>
            <a:r>
              <a:rPr lang="ru-RU" dirty="0" smtClean="0">
                <a:solidFill>
                  <a:schemeClr val="bg1"/>
                </a:solidFill>
                <a:latin typeface="Times New Roman" pitchFamily="18" charset="0"/>
                <a:cs typeface="Times New Roman" pitchFamily="18" charset="0"/>
              </a:rPr>
              <a:t>, </a:t>
            </a:r>
            <a:r>
              <a:rPr lang="ru-RU" dirty="0" err="1" smtClean="0">
                <a:solidFill>
                  <a:schemeClr val="bg1"/>
                </a:solidFill>
                <a:latin typeface="Times New Roman" pitchFamily="18" charset="0"/>
                <a:cs typeface="Times New Roman" pitchFamily="18" charset="0"/>
              </a:rPr>
              <a:t>ынтымақ және </a:t>
            </a:r>
            <a:r>
              <a:rPr lang="ru-RU" dirty="0" smtClean="0">
                <a:solidFill>
                  <a:schemeClr val="bg1"/>
                </a:solidFill>
                <a:latin typeface="Times New Roman" pitchFamily="18" charset="0"/>
                <a:cs typeface="Times New Roman" pitchFamily="18" charset="0"/>
              </a:rPr>
              <a:t>ел </a:t>
            </a:r>
            <a:r>
              <a:rPr lang="ru-RU" dirty="0" err="1" smtClean="0">
                <a:solidFill>
                  <a:schemeClr val="bg1"/>
                </a:solidFill>
                <a:latin typeface="Times New Roman" pitchFamily="18" charset="0"/>
                <a:cs typeface="Times New Roman" pitchFamily="18" charset="0"/>
              </a:rPr>
              <a:t>бірлігін</a:t>
            </a:r>
            <a:r>
              <a:rPr lang="ru-RU" dirty="0" smtClean="0">
                <a:solidFill>
                  <a:schemeClr val="bg1"/>
                </a:solidFill>
                <a:latin typeface="Times New Roman" pitchFamily="18" charset="0"/>
                <a:cs typeface="Times New Roman" pitchFamily="18" charset="0"/>
              </a:rPr>
              <a:t> </a:t>
            </a:r>
            <a:r>
              <a:rPr lang="ru-RU" dirty="0" err="1" smtClean="0">
                <a:solidFill>
                  <a:schemeClr val="bg1"/>
                </a:solidFill>
                <a:latin typeface="Times New Roman" pitchFamily="18" charset="0"/>
                <a:cs typeface="Times New Roman" pitchFamily="18" charset="0"/>
              </a:rPr>
              <a:t>сақтауға</a:t>
            </a:r>
            <a:r>
              <a:rPr lang="ru-RU" dirty="0" smtClean="0">
                <a:solidFill>
                  <a:schemeClr val="bg1"/>
                </a:solidFill>
                <a:latin typeface="Times New Roman" pitchFamily="18" charset="0"/>
                <a:cs typeface="Times New Roman" pitchFamily="18" charset="0"/>
              </a:rPr>
              <a:t>, </a:t>
            </a:r>
            <a:r>
              <a:rPr lang="ru-RU" dirty="0" err="1" smtClean="0">
                <a:solidFill>
                  <a:schemeClr val="bg1"/>
                </a:solidFill>
                <a:latin typeface="Times New Roman" pitchFamily="18" charset="0"/>
                <a:cs typeface="Times New Roman" pitchFamily="18" charset="0"/>
              </a:rPr>
              <a:t>отаншылдық </a:t>
            </a:r>
            <a:r>
              <a:rPr lang="ru-RU" dirty="0" smtClean="0">
                <a:solidFill>
                  <a:schemeClr val="bg1"/>
                </a:solidFill>
                <a:latin typeface="Times New Roman" pitchFamily="18" charset="0"/>
                <a:cs typeface="Times New Roman" pitchFamily="18" charset="0"/>
              </a:rPr>
              <a:t>пен </a:t>
            </a:r>
            <a:r>
              <a:rPr lang="ru-RU" dirty="0" err="1" smtClean="0">
                <a:solidFill>
                  <a:schemeClr val="bg1"/>
                </a:solidFill>
                <a:latin typeface="Times New Roman" pitchFamily="18" charset="0"/>
                <a:cs typeface="Times New Roman" pitchFamily="18" charset="0"/>
              </a:rPr>
              <a:t>мемлекетшілдікке</a:t>
            </a:r>
            <a:r>
              <a:rPr lang="ru-RU" dirty="0" smtClean="0">
                <a:solidFill>
                  <a:schemeClr val="bg1"/>
                </a:solidFill>
                <a:latin typeface="Times New Roman" pitchFamily="18" charset="0"/>
                <a:cs typeface="Times New Roman" pitchFamily="18" charset="0"/>
              </a:rPr>
              <a:t> </a:t>
            </a:r>
            <a:r>
              <a:rPr lang="ru-RU" dirty="0" err="1" smtClean="0">
                <a:solidFill>
                  <a:schemeClr val="bg1"/>
                </a:solidFill>
                <a:latin typeface="Times New Roman" pitchFamily="18" charset="0"/>
                <a:cs typeface="Times New Roman" pitchFamily="18" charset="0"/>
              </a:rPr>
              <a:t>тәрбиелеу</a:t>
            </a:r>
            <a:r>
              <a:rPr lang="ru-RU" dirty="0" smtClean="0">
                <a:solidFill>
                  <a:schemeClr val="bg1"/>
                </a:solidFill>
                <a:latin typeface="Times New Roman" pitchFamily="18" charset="0"/>
                <a:cs typeface="Times New Roman" pitchFamily="18" charset="0"/>
              </a:rPr>
              <a:t>. </a:t>
            </a:r>
          </a:p>
          <a:p>
            <a:pPr marL="514350" indent="-514350">
              <a:lnSpc>
                <a:spcPct val="120000"/>
              </a:lnSpc>
              <a:buAutoNum type="arabicPeriod"/>
            </a:pPr>
            <a:r>
              <a:rPr lang="ru-RU" dirty="0" err="1" smtClean="0">
                <a:solidFill>
                  <a:schemeClr val="bg1"/>
                </a:solidFill>
                <a:latin typeface="Times New Roman" pitchFamily="18" charset="0"/>
                <a:cs typeface="Times New Roman" pitchFamily="18" charset="0"/>
              </a:rPr>
              <a:t>Жақсылыққа, игілікке</a:t>
            </a:r>
            <a:r>
              <a:rPr lang="ru-RU" dirty="0" smtClean="0">
                <a:solidFill>
                  <a:schemeClr val="bg1"/>
                </a:solidFill>
                <a:latin typeface="Times New Roman" pitchFamily="18" charset="0"/>
                <a:cs typeface="Times New Roman" pitchFamily="18" charset="0"/>
              </a:rPr>
              <a:t> бой </a:t>
            </a:r>
            <a:r>
              <a:rPr lang="ru-RU" dirty="0" err="1" smtClean="0">
                <a:solidFill>
                  <a:schemeClr val="bg1"/>
                </a:solidFill>
                <a:latin typeface="Times New Roman" pitchFamily="18" charset="0"/>
                <a:cs typeface="Times New Roman" pitchFamily="18" charset="0"/>
              </a:rPr>
              <a:t>түзеуге</a:t>
            </a:r>
            <a:r>
              <a:rPr lang="ru-RU" dirty="0" smtClean="0">
                <a:solidFill>
                  <a:schemeClr val="bg1"/>
                </a:solidFill>
                <a:latin typeface="Times New Roman" pitchFamily="18" charset="0"/>
                <a:cs typeface="Times New Roman" pitchFamily="18" charset="0"/>
              </a:rPr>
              <a:t>, </a:t>
            </a:r>
            <a:r>
              <a:rPr lang="ru-RU" dirty="0" err="1" smtClean="0">
                <a:solidFill>
                  <a:schemeClr val="bg1"/>
                </a:solidFill>
                <a:latin typeface="Times New Roman" pitchFamily="18" charset="0"/>
                <a:cs typeface="Times New Roman" pitchFamily="18" charset="0"/>
              </a:rPr>
              <a:t>абыройлы</a:t>
            </a:r>
            <a:r>
              <a:rPr lang="ru-RU" dirty="0" smtClean="0">
                <a:solidFill>
                  <a:schemeClr val="bg1"/>
                </a:solidFill>
                <a:latin typeface="Times New Roman" pitchFamily="18" charset="0"/>
                <a:cs typeface="Times New Roman" pitchFamily="18" charset="0"/>
              </a:rPr>
              <a:t> </a:t>
            </a:r>
            <a:r>
              <a:rPr lang="ru-RU" dirty="0" err="1" smtClean="0">
                <a:solidFill>
                  <a:schemeClr val="bg1"/>
                </a:solidFill>
                <a:latin typeface="Times New Roman" pitchFamily="18" charset="0"/>
                <a:cs typeface="Times New Roman" pitchFamily="18" charset="0"/>
              </a:rPr>
              <a:t>болуға</a:t>
            </a:r>
            <a:r>
              <a:rPr lang="ru-RU" dirty="0" smtClean="0">
                <a:solidFill>
                  <a:schemeClr val="bg1"/>
                </a:solidFill>
                <a:latin typeface="Times New Roman" pitchFamily="18" charset="0"/>
                <a:cs typeface="Times New Roman" pitchFamily="18" charset="0"/>
              </a:rPr>
              <a:t>, </a:t>
            </a:r>
            <a:r>
              <a:rPr lang="ru-RU" dirty="0" err="1" smtClean="0">
                <a:solidFill>
                  <a:schemeClr val="bg1"/>
                </a:solidFill>
                <a:latin typeface="Times New Roman" pitchFamily="18" charset="0"/>
                <a:cs typeface="Times New Roman" pitchFamily="18" charset="0"/>
              </a:rPr>
              <a:t>ар-ұждан</a:t>
            </a:r>
            <a:r>
              <a:rPr lang="ru-RU" dirty="0" smtClean="0">
                <a:solidFill>
                  <a:schemeClr val="bg1"/>
                </a:solidFill>
                <a:latin typeface="Times New Roman" pitchFamily="18" charset="0"/>
                <a:cs typeface="Times New Roman" pitchFamily="18" charset="0"/>
              </a:rPr>
              <a:t>, </a:t>
            </a:r>
            <a:r>
              <a:rPr lang="ru-RU" dirty="0" err="1" smtClean="0">
                <a:solidFill>
                  <a:schemeClr val="bg1"/>
                </a:solidFill>
                <a:latin typeface="Times New Roman" pitchFamily="18" charset="0"/>
                <a:cs typeface="Times New Roman" pitchFamily="18" charset="0"/>
              </a:rPr>
              <a:t>намыс</a:t>
            </a:r>
            <a:r>
              <a:rPr lang="ru-RU" dirty="0" smtClean="0">
                <a:solidFill>
                  <a:schemeClr val="bg1"/>
                </a:solidFill>
                <a:latin typeface="Times New Roman" pitchFamily="18" charset="0"/>
                <a:cs typeface="Times New Roman" pitchFamily="18" charset="0"/>
              </a:rPr>
              <a:t>, </a:t>
            </a:r>
            <a:r>
              <a:rPr lang="ru-RU" dirty="0" err="1" smtClean="0">
                <a:solidFill>
                  <a:schemeClr val="bg1"/>
                </a:solidFill>
                <a:latin typeface="Times New Roman" pitchFamily="18" charset="0"/>
                <a:cs typeface="Times New Roman" pitchFamily="18" charset="0"/>
              </a:rPr>
              <a:t>жауапкершілік</a:t>
            </a:r>
            <a:r>
              <a:rPr lang="ru-RU" dirty="0" smtClean="0">
                <a:solidFill>
                  <a:schemeClr val="bg1"/>
                </a:solidFill>
                <a:latin typeface="Times New Roman" pitchFamily="18" charset="0"/>
                <a:cs typeface="Times New Roman" pitchFamily="18" charset="0"/>
              </a:rPr>
              <a:t>, </a:t>
            </a:r>
            <a:r>
              <a:rPr lang="ru-RU" dirty="0" err="1" smtClean="0">
                <a:solidFill>
                  <a:schemeClr val="bg1"/>
                </a:solidFill>
                <a:latin typeface="Times New Roman" pitchFamily="18" charset="0"/>
                <a:cs typeface="Times New Roman" pitchFamily="18" charset="0"/>
              </a:rPr>
              <a:t>мейірімділік</a:t>
            </a:r>
            <a:r>
              <a:rPr lang="ru-RU" dirty="0" smtClean="0">
                <a:solidFill>
                  <a:schemeClr val="bg1"/>
                </a:solidFill>
                <a:latin typeface="Times New Roman" pitchFamily="18" charset="0"/>
                <a:cs typeface="Times New Roman" pitchFamily="18" charset="0"/>
              </a:rPr>
              <a:t>, </a:t>
            </a:r>
            <a:r>
              <a:rPr lang="ru-RU" dirty="0" err="1" smtClean="0">
                <a:solidFill>
                  <a:schemeClr val="bg1"/>
                </a:solidFill>
                <a:latin typeface="Times New Roman" pitchFamily="18" charset="0"/>
                <a:cs typeface="Times New Roman" pitchFamily="18" charset="0"/>
              </a:rPr>
              <a:t>қамқорлық </a:t>
            </a:r>
            <a:r>
              <a:rPr lang="ru-RU" dirty="0" smtClean="0">
                <a:solidFill>
                  <a:schemeClr val="bg1"/>
                </a:solidFill>
                <a:latin typeface="Times New Roman" pitchFamily="18" charset="0"/>
                <a:cs typeface="Times New Roman" pitchFamily="18" charset="0"/>
              </a:rPr>
              <a:t>пен </a:t>
            </a:r>
            <a:r>
              <a:rPr lang="ru-RU" dirty="0" err="1" smtClean="0">
                <a:solidFill>
                  <a:schemeClr val="bg1"/>
                </a:solidFill>
                <a:latin typeface="Times New Roman" pitchFamily="18" charset="0"/>
                <a:cs typeface="Times New Roman" pitchFamily="18" charset="0"/>
              </a:rPr>
              <a:t>әділдік қасиеттерін жоғары ұстауға </a:t>
            </a:r>
            <a:r>
              <a:rPr lang="ru-RU" dirty="0" smtClean="0">
                <a:solidFill>
                  <a:schemeClr val="bg1"/>
                </a:solidFill>
                <a:latin typeface="Times New Roman" pitchFamily="18" charset="0"/>
                <a:cs typeface="Times New Roman" pitchFamily="18" charset="0"/>
              </a:rPr>
              <a:t>баулу </a:t>
            </a:r>
            <a:r>
              <a:rPr lang="ru-RU" dirty="0" err="1" smtClean="0">
                <a:solidFill>
                  <a:schemeClr val="bg1"/>
                </a:solidFill>
                <a:latin typeface="Times New Roman" pitchFamily="18" charset="0"/>
                <a:cs typeface="Times New Roman" pitchFamily="18" charset="0"/>
              </a:rPr>
              <a:t>және құқықтық мәдениетін қалыптастыру</a:t>
            </a:r>
            <a:r>
              <a:rPr lang="ru-RU" dirty="0" smtClean="0">
                <a:solidFill>
                  <a:schemeClr val="bg1"/>
                </a:solidFill>
                <a:latin typeface="Times New Roman" pitchFamily="18" charset="0"/>
                <a:cs typeface="Times New Roman" pitchFamily="18" charset="0"/>
              </a:rPr>
              <a:t>. </a:t>
            </a:r>
          </a:p>
          <a:p>
            <a:pPr marL="514350" indent="-514350">
              <a:lnSpc>
                <a:spcPct val="120000"/>
              </a:lnSpc>
              <a:buAutoNum type="arabicPeriod"/>
            </a:pPr>
            <a:r>
              <a:rPr lang="ru-RU" dirty="0" err="1" smtClean="0">
                <a:solidFill>
                  <a:schemeClr val="bg1"/>
                </a:solidFill>
                <a:latin typeface="Times New Roman" pitchFamily="18" charset="0"/>
                <a:cs typeface="Times New Roman" pitchFamily="18" charset="0"/>
              </a:rPr>
              <a:t>Денсаулықты қадірлеуге, салауатты</a:t>
            </a:r>
            <a:r>
              <a:rPr lang="ru-RU" dirty="0" smtClean="0">
                <a:solidFill>
                  <a:schemeClr val="bg1"/>
                </a:solidFill>
                <a:latin typeface="Times New Roman" pitchFamily="18" charset="0"/>
                <a:cs typeface="Times New Roman" pitchFamily="18" charset="0"/>
              </a:rPr>
              <a:t> </a:t>
            </a:r>
            <a:r>
              <a:rPr lang="ru-RU" dirty="0" err="1" smtClean="0">
                <a:solidFill>
                  <a:schemeClr val="bg1"/>
                </a:solidFill>
                <a:latin typeface="Times New Roman" pitchFamily="18" charset="0"/>
                <a:cs typeface="Times New Roman" pitchFamily="18" charset="0"/>
              </a:rPr>
              <a:t>өмір салтын</a:t>
            </a:r>
            <a:r>
              <a:rPr lang="ru-RU" dirty="0" smtClean="0">
                <a:solidFill>
                  <a:schemeClr val="bg1"/>
                </a:solidFill>
                <a:latin typeface="Times New Roman" pitchFamily="18" charset="0"/>
                <a:cs typeface="Times New Roman" pitchFamily="18" charset="0"/>
              </a:rPr>
              <a:t> </a:t>
            </a:r>
            <a:r>
              <a:rPr lang="ru-RU" dirty="0" err="1" smtClean="0">
                <a:solidFill>
                  <a:schemeClr val="bg1"/>
                </a:solidFill>
                <a:latin typeface="Times New Roman" pitchFamily="18" charset="0"/>
                <a:cs typeface="Times New Roman" pitchFamily="18" charset="0"/>
              </a:rPr>
              <a:t>ұстануға, ойдың тазалығын және эмоционалды</a:t>
            </a:r>
            <a:r>
              <a:rPr lang="ru-RU" dirty="0" smtClean="0">
                <a:solidFill>
                  <a:schemeClr val="bg1"/>
                </a:solidFill>
                <a:latin typeface="Times New Roman" pitchFamily="18" charset="0"/>
                <a:cs typeface="Times New Roman" pitchFamily="18" charset="0"/>
              </a:rPr>
              <a:t> </a:t>
            </a:r>
            <a:r>
              <a:rPr lang="ru-RU" dirty="0" err="1" smtClean="0">
                <a:solidFill>
                  <a:schemeClr val="bg1"/>
                </a:solidFill>
                <a:latin typeface="Times New Roman" pitchFamily="18" charset="0"/>
                <a:cs typeface="Times New Roman" pitchFamily="18" charset="0"/>
              </a:rPr>
              <a:t>тұрақтылыққа </a:t>
            </a:r>
            <a:r>
              <a:rPr lang="ru-RU" dirty="0" smtClean="0">
                <a:solidFill>
                  <a:schemeClr val="bg1"/>
                </a:solidFill>
                <a:latin typeface="Times New Roman" pitchFamily="18" charset="0"/>
                <a:cs typeface="Times New Roman" pitchFamily="18" charset="0"/>
              </a:rPr>
              <a:t>баулу. </a:t>
            </a:r>
          </a:p>
          <a:p>
            <a:pPr marL="514350" indent="-514350">
              <a:lnSpc>
                <a:spcPct val="120000"/>
              </a:lnSpc>
              <a:buAutoNum type="arabicPeriod"/>
            </a:pPr>
            <a:r>
              <a:rPr lang="ru-RU" dirty="0" err="1" smtClean="0">
                <a:solidFill>
                  <a:schemeClr val="bg1"/>
                </a:solidFill>
                <a:latin typeface="Times New Roman" pitchFamily="18" charset="0"/>
                <a:cs typeface="Times New Roman" pitchFamily="18" charset="0"/>
              </a:rPr>
              <a:t>Табиғатқа, табиғи мұраға ұқыптылықпен қарауға және табиғи ресурстарды</a:t>
            </a:r>
            <a:r>
              <a:rPr lang="ru-RU" dirty="0" smtClean="0">
                <a:solidFill>
                  <a:schemeClr val="bg1"/>
                </a:solidFill>
                <a:latin typeface="Times New Roman" pitchFamily="18" charset="0"/>
                <a:cs typeface="Times New Roman" pitchFamily="18" charset="0"/>
              </a:rPr>
              <a:t> </a:t>
            </a:r>
            <a:r>
              <a:rPr lang="ru-RU" dirty="0" err="1" smtClean="0">
                <a:solidFill>
                  <a:schemeClr val="bg1"/>
                </a:solidFill>
                <a:latin typeface="Times New Roman" pitchFamily="18" charset="0"/>
                <a:cs typeface="Times New Roman" pitchFamily="18" charset="0"/>
              </a:rPr>
              <a:t>үнемді әрі тиімді</a:t>
            </a:r>
            <a:r>
              <a:rPr lang="ru-RU" dirty="0" smtClean="0">
                <a:solidFill>
                  <a:schemeClr val="bg1"/>
                </a:solidFill>
                <a:latin typeface="Times New Roman" pitchFamily="18" charset="0"/>
                <a:cs typeface="Times New Roman" pitchFamily="18" charset="0"/>
              </a:rPr>
              <a:t> </a:t>
            </a:r>
            <a:r>
              <a:rPr lang="ru-RU" dirty="0" err="1" smtClean="0">
                <a:solidFill>
                  <a:schemeClr val="bg1"/>
                </a:solidFill>
                <a:latin typeface="Times New Roman" pitchFamily="18" charset="0"/>
                <a:cs typeface="Times New Roman" pitchFamily="18" charset="0"/>
              </a:rPr>
              <a:t>қолдануға тәрбиелеу және еңбекқорлыққа </a:t>
            </a:r>
            <a:r>
              <a:rPr lang="ru-RU" dirty="0" smtClean="0">
                <a:solidFill>
                  <a:schemeClr val="bg1"/>
                </a:solidFill>
                <a:latin typeface="Times New Roman" pitchFamily="18" charset="0"/>
                <a:cs typeface="Times New Roman" pitchFamily="18" charset="0"/>
              </a:rPr>
              <a:t>баулу.</a:t>
            </a:r>
            <a:endParaRPr lang="ru-RU" dirty="0">
              <a:solidFill>
                <a:schemeClr val="bg1"/>
              </a:solidFill>
              <a:latin typeface="Times New Roman" pitchFamily="18" charset="0"/>
              <a:cs typeface="Times New Roman" pitchFamily="18" charset="0"/>
            </a:endParaRPr>
          </a:p>
        </p:txBody>
      </p:sp>
      <p:sp>
        <p:nvSpPr>
          <p:cNvPr id="4" name="Заголовок 3"/>
          <p:cNvSpPr>
            <a:spLocks noGrp="1"/>
          </p:cNvSpPr>
          <p:nvPr>
            <p:ph type="title"/>
          </p:nvPr>
        </p:nvSpPr>
        <p:spPr>
          <a:xfrm>
            <a:off x="457200" y="152400"/>
            <a:ext cx="8229600" cy="847708"/>
          </a:xfrm>
        </p:spPr>
        <p:txBody>
          <a:bodyPr>
            <a:normAutofit/>
          </a:bodyPr>
          <a:lstStyle/>
          <a:p>
            <a:r>
              <a:rPr lang="kk-KZ" sz="2000" dirty="0" smtClean="0">
                <a:solidFill>
                  <a:schemeClr val="bg1"/>
                </a:solidFill>
              </a:rPr>
              <a:t>Тәрбиенің  мақсат  міндеттері:</a:t>
            </a:r>
            <a:endParaRPr lang="ru-RU" sz="2000" dirty="0">
              <a:solidFill>
                <a:schemeClr val="bg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457200" y="642918"/>
            <a:ext cx="8229600" cy="5453082"/>
          </a:xfrm>
        </p:spPr>
        <p:txBody>
          <a:bodyPr>
            <a:normAutofit fontScale="92500" lnSpcReduction="20000"/>
          </a:bodyPr>
          <a:lstStyle/>
          <a:p>
            <a:r>
              <a:rPr lang="kk-KZ" sz="1400" dirty="0" smtClean="0">
                <a:solidFill>
                  <a:schemeClr val="bg1"/>
                </a:solidFill>
                <a:latin typeface="Times New Roman" pitchFamily="18" charset="0"/>
                <a:cs typeface="Times New Roman" pitchFamily="18" charset="0"/>
              </a:rPr>
              <a:t>        «Тараз-Болашақ» жоғары медициналық колледжі ЖШС тәрбие жұмысының мақсаты жан-жақты дамыған тұлғаны ұлттық және азаматтық құндылықтар негізінде тәрбиелеу болып табылады. Тәрбиелік мақсаттарға жету үшін педагогикалық ұжым жұмыстың түрлі үлгілерін қолданады: топ белсенділерімен жұмыс, колледждің студенттік кеңесімен, студенттермен және олардың ата-аналарымен жеке жұмыс, кураторлар жұмысы. Құқықтық тәрбие жұмысын ұйымдастыру мақсатында құрылған №2 мобильді топтың бірлескен іс-шаралар жоспары бойынша жұмыстар жүргізілуде. Тәрбие жұмысының басым бағыттары бойынша және құқық бұзушылықтық алдын- алу мақсатын да жастар ісі жұмысы жөніндегі комитет колледждің ішкі есебінде тіркелген студенттермен жеке жұмыстар ұйымдастырып, куратор тарапынан келіп түскен өтінімдер бойынша жұмыстар жүргізілуде. Колледжде </a:t>
            </a:r>
            <a:r>
              <a:rPr lang="kk-KZ" sz="1400" dirty="0" smtClean="0">
                <a:solidFill>
                  <a:schemeClr val="bg1"/>
                </a:solidFill>
              </a:rPr>
              <a:t>студенттік өзін-өзі басқару ұйымы жұмыс жасайды. Студенттердің өзін-өзі басқару Президенті дауыс беру арқылы 1 жылға сайланады және өз жұмысын  «Тараз-Болашақ» жоғары медициналық колледжінде «Студенттердің өзін-өзі басқаруы президенті туралы ережеге» сәйкес жүзеге асырады. Студенттердің өзін-өзі басқару қызметін дауыс беру арқылы тікелей сайлау құқығы негізінде сайланған президент үйлестіреді. Президент болмаған жағдайда оның міндеттерін вице-президент атқарады. Студенттердің өзін-өзі басқаруы келесі бағыттар бойынша жұмыс атқарады:   </a:t>
            </a:r>
            <a:endParaRPr lang="ru-RU" sz="1400" dirty="0" smtClean="0">
              <a:solidFill>
                <a:schemeClr val="bg1"/>
              </a:solidFill>
            </a:endParaRPr>
          </a:p>
          <a:p>
            <a:pPr lvl="0"/>
            <a:r>
              <a:rPr lang="kk-KZ" sz="1400" dirty="0" smtClean="0">
                <a:solidFill>
                  <a:schemeClr val="bg1"/>
                </a:solidFill>
              </a:rPr>
              <a:t>1. Ақпараттық  бағыт: </a:t>
            </a:r>
            <a:endParaRPr lang="ru-RU" sz="1400" dirty="0" smtClean="0">
              <a:solidFill>
                <a:schemeClr val="bg1"/>
              </a:solidFill>
            </a:endParaRPr>
          </a:p>
          <a:p>
            <a:pPr lvl="0"/>
            <a:r>
              <a:rPr lang="kk-KZ" sz="1400" dirty="0" smtClean="0">
                <a:solidFill>
                  <a:schemeClr val="bg1"/>
                </a:solidFill>
              </a:rPr>
              <a:t>сайттағы колледж өмірі оқиғаларын  көрсетеді; </a:t>
            </a:r>
            <a:endParaRPr lang="ru-RU" sz="1400" dirty="0" smtClean="0">
              <a:solidFill>
                <a:schemeClr val="bg1"/>
              </a:solidFill>
            </a:endParaRPr>
          </a:p>
          <a:p>
            <a:r>
              <a:rPr lang="kk-KZ" sz="1400" u="sng" dirty="0" smtClean="0">
                <a:solidFill>
                  <a:schemeClr val="bg1"/>
                </a:solidFill>
                <a:hlinkClick r:id="rId2"/>
              </a:rPr>
              <a:t>https://www.facebook.com/profile.php?id=100029401874544</a:t>
            </a:r>
            <a:endParaRPr lang="ru-RU" sz="1400" dirty="0" smtClean="0">
              <a:solidFill>
                <a:schemeClr val="bg1"/>
              </a:solidFill>
            </a:endParaRPr>
          </a:p>
          <a:p>
            <a:r>
              <a:rPr lang="kk-KZ" sz="1400" u="sng" dirty="0" smtClean="0">
                <a:solidFill>
                  <a:schemeClr val="bg1"/>
                </a:solidFill>
                <a:hlinkClick r:id="rId3"/>
              </a:rPr>
              <a:t>https://www.instagram.com/tv/CU4OoVSDFdT/?utm_medium=copy_link</a:t>
            </a:r>
            <a:endParaRPr lang="ru-RU" sz="1400" dirty="0" smtClean="0">
              <a:solidFill>
                <a:schemeClr val="bg1"/>
              </a:solidFill>
            </a:endParaRPr>
          </a:p>
          <a:p>
            <a:pPr lvl="0"/>
            <a:r>
              <a:rPr lang="kk-KZ" sz="1400" dirty="0" smtClean="0">
                <a:solidFill>
                  <a:schemeClr val="bg1"/>
                </a:solidFill>
              </a:rPr>
              <a:t>колледжде сабақтан тыс іс-шаралар өткізу үшін ақпараттық  материалдар дайындау.</a:t>
            </a:r>
            <a:endParaRPr lang="ru-RU" sz="1400" dirty="0" smtClean="0">
              <a:solidFill>
                <a:schemeClr val="bg1"/>
              </a:solidFill>
            </a:endParaRPr>
          </a:p>
          <a:p>
            <a:r>
              <a:rPr lang="kk-KZ" sz="1400" dirty="0" smtClean="0">
                <a:solidFill>
                  <a:schemeClr val="bg1"/>
                </a:solidFill>
              </a:rPr>
              <a:t>2.	Ұйымдастыру бағыттары: </a:t>
            </a:r>
            <a:endParaRPr lang="ru-RU" sz="1400" dirty="0" smtClean="0">
              <a:solidFill>
                <a:schemeClr val="bg1"/>
              </a:solidFill>
            </a:endParaRPr>
          </a:p>
          <a:p>
            <a:pPr lvl="0"/>
            <a:r>
              <a:rPr lang="kk-KZ" sz="1400" dirty="0" smtClean="0">
                <a:solidFill>
                  <a:schemeClr val="bg1"/>
                </a:solidFill>
              </a:rPr>
              <a:t>колледж бойынша үлгерім мен қатысымды қадағалау;</a:t>
            </a:r>
            <a:endParaRPr lang="ru-RU" sz="1400" dirty="0" smtClean="0">
              <a:solidFill>
                <a:schemeClr val="bg1"/>
              </a:solidFill>
            </a:endParaRPr>
          </a:p>
          <a:p>
            <a:pPr lvl="0"/>
            <a:r>
              <a:rPr lang="kk-KZ" sz="1400" dirty="0" smtClean="0">
                <a:solidFill>
                  <a:schemeClr val="bg1"/>
                </a:solidFill>
              </a:rPr>
              <a:t>колледжде сабақтан тыс іс-шара ұйымдастырып, өткізу.</a:t>
            </a:r>
            <a:endParaRPr lang="ru-RU" sz="1400" dirty="0" smtClean="0">
              <a:solidFill>
                <a:schemeClr val="bg1"/>
              </a:solidFill>
            </a:endParaRPr>
          </a:p>
          <a:p>
            <a:r>
              <a:rPr lang="kk-KZ" sz="1400" dirty="0" smtClean="0">
                <a:solidFill>
                  <a:schemeClr val="bg1"/>
                </a:solidFill>
              </a:rPr>
              <a:t>3.	Волонтерлық бағыт: </a:t>
            </a:r>
            <a:endParaRPr lang="ru-RU" sz="1400" dirty="0" smtClean="0">
              <a:solidFill>
                <a:schemeClr val="bg1"/>
              </a:solidFill>
            </a:endParaRPr>
          </a:p>
          <a:p>
            <a:pPr lvl="0"/>
            <a:r>
              <a:rPr lang="kk-KZ" sz="1400" dirty="0" smtClean="0">
                <a:solidFill>
                  <a:schemeClr val="bg1"/>
                </a:solidFill>
              </a:rPr>
              <a:t>іс-шара өткізуде волонтерлық көмек көрсету, сенбіліктерге қатысу, әлеуметтік бағыттағы қалалық, облыстық  іс-шаралармен қамтамасыз ету. </a:t>
            </a:r>
            <a:endParaRPr lang="ru-RU" sz="1400"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57200" y="152400"/>
            <a:ext cx="8229600" cy="1347774"/>
          </a:xfrm>
        </p:spPr>
        <p:txBody>
          <a:bodyPr>
            <a:normAutofit/>
          </a:bodyPr>
          <a:lstStyle/>
          <a:p>
            <a:r>
              <a:rPr lang="ru-RU" sz="1800" dirty="0" smtClean="0">
                <a:solidFill>
                  <a:schemeClr val="bg1"/>
                </a:solidFill>
                <a:latin typeface="Times New Roman" pitchFamily="18" charset="0"/>
                <a:cs typeface="Times New Roman" pitchFamily="18" charset="0"/>
              </a:rPr>
              <a:t>«</a:t>
            </a:r>
            <a:r>
              <a:rPr lang="ru-RU" sz="1800" dirty="0" err="1" smtClean="0">
                <a:solidFill>
                  <a:schemeClr val="bg1"/>
                </a:solidFill>
                <a:latin typeface="Times New Roman" pitchFamily="18" charset="0"/>
                <a:cs typeface="Times New Roman" pitchFamily="18" charset="0"/>
              </a:rPr>
              <a:t>Ұрпақ тәрбиесі-ұлт болашағы» тақырыбында </a:t>
            </a:r>
            <a:r>
              <a:rPr lang="ru-RU" sz="1800" dirty="0" smtClean="0">
                <a:solidFill>
                  <a:schemeClr val="bg1"/>
                </a:solidFill>
                <a:latin typeface="Times New Roman" pitchFamily="18" charset="0"/>
                <a:cs typeface="Times New Roman" pitchFamily="18" charset="0"/>
              </a:rPr>
              <a:t>1-2 курс </a:t>
            </a:r>
            <a:r>
              <a:rPr lang="ru-RU" sz="1800" dirty="0" err="1" smtClean="0">
                <a:solidFill>
                  <a:schemeClr val="bg1"/>
                </a:solidFill>
                <a:latin typeface="Times New Roman" pitchFamily="18" charset="0"/>
                <a:cs typeface="Times New Roman" pitchFamily="18" charset="0"/>
              </a:rPr>
              <a:t>студенттері</a:t>
            </a:r>
            <a:r>
              <a:rPr lang="ru-RU" sz="1800" dirty="0" smtClean="0">
                <a:solidFill>
                  <a:schemeClr val="bg1"/>
                </a:solidFill>
                <a:latin typeface="Times New Roman" pitchFamily="18" charset="0"/>
                <a:cs typeface="Times New Roman" pitchFamily="18" charset="0"/>
              </a:rPr>
              <a:t> </a:t>
            </a:r>
            <a:r>
              <a:rPr lang="ru-RU" sz="1800" dirty="0" err="1" smtClean="0">
                <a:solidFill>
                  <a:schemeClr val="bg1"/>
                </a:solidFill>
                <a:latin typeface="Times New Roman" pitchFamily="18" charset="0"/>
                <a:cs typeface="Times New Roman" pitchFamily="18" charset="0"/>
              </a:rPr>
              <a:t>арасында</a:t>
            </a:r>
            <a:r>
              <a:rPr lang="ru-RU" sz="1800" dirty="0" smtClean="0">
                <a:solidFill>
                  <a:schemeClr val="bg1"/>
                </a:solidFill>
                <a:latin typeface="Times New Roman" pitchFamily="18" charset="0"/>
                <a:cs typeface="Times New Roman" pitchFamily="18" charset="0"/>
              </a:rPr>
              <a:t> </a:t>
            </a:r>
            <a:r>
              <a:rPr lang="ru-RU" sz="1800" dirty="0" err="1" smtClean="0">
                <a:solidFill>
                  <a:schemeClr val="bg1"/>
                </a:solidFill>
                <a:latin typeface="Times New Roman" pitchFamily="18" charset="0"/>
                <a:cs typeface="Times New Roman" pitchFamily="18" charset="0"/>
              </a:rPr>
              <a:t>ата-аналар</a:t>
            </a:r>
            <a:r>
              <a:rPr lang="ru-RU" sz="1800" dirty="0" smtClean="0">
                <a:solidFill>
                  <a:schemeClr val="bg1"/>
                </a:solidFill>
                <a:latin typeface="Times New Roman" pitchFamily="18" charset="0"/>
                <a:cs typeface="Times New Roman" pitchFamily="18" charset="0"/>
              </a:rPr>
              <a:t> </a:t>
            </a:r>
            <a:r>
              <a:rPr lang="ru-RU" sz="1800" dirty="0" err="1" smtClean="0">
                <a:solidFill>
                  <a:schemeClr val="bg1"/>
                </a:solidFill>
                <a:latin typeface="Times New Roman" pitchFamily="18" charset="0"/>
                <a:cs typeface="Times New Roman" pitchFamily="18" charset="0"/>
              </a:rPr>
              <a:t>жиналысы</a:t>
            </a:r>
            <a:r>
              <a:rPr lang="ru-RU" sz="1800" dirty="0" smtClean="0">
                <a:solidFill>
                  <a:schemeClr val="bg1"/>
                </a:solidFill>
                <a:latin typeface="Times New Roman" pitchFamily="18" charset="0"/>
                <a:cs typeface="Times New Roman" pitchFamily="18" charset="0"/>
              </a:rPr>
              <a:t> </a:t>
            </a:r>
            <a:r>
              <a:rPr lang="ru-RU" sz="1800" dirty="0" err="1" smtClean="0">
                <a:solidFill>
                  <a:schemeClr val="bg1"/>
                </a:solidFill>
                <a:latin typeface="Times New Roman" pitchFamily="18" charset="0"/>
                <a:cs typeface="Times New Roman" pitchFamily="18" charset="0"/>
              </a:rPr>
              <a:t>өтті</a:t>
            </a:r>
            <a:r>
              <a:rPr lang="ru-RU" sz="1800" dirty="0" smtClean="0">
                <a:solidFill>
                  <a:schemeClr val="bg1"/>
                </a:solidFill>
                <a:latin typeface="Times New Roman" pitchFamily="18" charset="0"/>
                <a:cs typeface="Times New Roman" pitchFamily="18" charset="0"/>
              </a:rPr>
              <a:t>. </a:t>
            </a:r>
            <a:r>
              <a:rPr lang="ru-RU" sz="1800" dirty="0" err="1" smtClean="0">
                <a:solidFill>
                  <a:schemeClr val="bg1"/>
                </a:solidFill>
                <a:latin typeface="Times New Roman" pitchFamily="18" charset="0"/>
                <a:cs typeface="Times New Roman" pitchFamily="18" charset="0"/>
              </a:rPr>
              <a:t>Жиналыстың күн тәртібінде колледждің ішкі</a:t>
            </a:r>
            <a:r>
              <a:rPr lang="ru-RU" sz="1800" dirty="0" smtClean="0">
                <a:solidFill>
                  <a:schemeClr val="bg1"/>
                </a:solidFill>
                <a:latin typeface="Times New Roman" pitchFamily="18" charset="0"/>
                <a:cs typeface="Times New Roman" pitchFamily="18" charset="0"/>
              </a:rPr>
              <a:t> </a:t>
            </a:r>
            <a:r>
              <a:rPr lang="ru-RU" sz="1800" dirty="0" err="1" smtClean="0">
                <a:solidFill>
                  <a:schemeClr val="bg1"/>
                </a:solidFill>
                <a:latin typeface="Times New Roman" pitchFamily="18" charset="0"/>
                <a:cs typeface="Times New Roman" pitchFamily="18" charset="0"/>
              </a:rPr>
              <a:t>тәртіп ережесімен</a:t>
            </a:r>
            <a:r>
              <a:rPr lang="ru-RU" sz="1800" dirty="0" smtClean="0">
                <a:solidFill>
                  <a:schemeClr val="bg1"/>
                </a:solidFill>
                <a:latin typeface="Times New Roman" pitchFamily="18" charset="0"/>
                <a:cs typeface="Times New Roman" pitchFamily="18" charset="0"/>
              </a:rPr>
              <a:t> </a:t>
            </a:r>
            <a:r>
              <a:rPr lang="ru-RU" sz="1800" dirty="0" err="1" smtClean="0">
                <a:solidFill>
                  <a:schemeClr val="bg1"/>
                </a:solidFill>
                <a:latin typeface="Times New Roman" pitchFamily="18" charset="0"/>
                <a:cs typeface="Times New Roman" pitchFamily="18" charset="0"/>
              </a:rPr>
              <a:t>танысу</a:t>
            </a:r>
            <a:r>
              <a:rPr lang="ru-RU" sz="1800" dirty="0" smtClean="0">
                <a:solidFill>
                  <a:schemeClr val="bg1"/>
                </a:solidFill>
                <a:latin typeface="Times New Roman" pitchFamily="18" charset="0"/>
                <a:cs typeface="Times New Roman" pitchFamily="18" charset="0"/>
              </a:rPr>
              <a:t> , </a:t>
            </a:r>
            <a:r>
              <a:rPr lang="ru-RU" sz="1800" dirty="0" err="1" smtClean="0">
                <a:solidFill>
                  <a:schemeClr val="bg1"/>
                </a:solidFill>
                <a:latin typeface="Times New Roman" pitchFamily="18" charset="0"/>
                <a:cs typeface="Times New Roman" pitchFamily="18" charset="0"/>
              </a:rPr>
              <a:t>ерте</a:t>
            </a:r>
            <a:r>
              <a:rPr lang="ru-RU" sz="1800" dirty="0" smtClean="0">
                <a:solidFill>
                  <a:schemeClr val="bg1"/>
                </a:solidFill>
                <a:latin typeface="Times New Roman" pitchFamily="18" charset="0"/>
                <a:cs typeface="Times New Roman" pitchFamily="18" charset="0"/>
              </a:rPr>
              <a:t> </a:t>
            </a:r>
            <a:r>
              <a:rPr lang="ru-RU" sz="1800" dirty="0" err="1" smtClean="0">
                <a:solidFill>
                  <a:schemeClr val="bg1"/>
                </a:solidFill>
                <a:latin typeface="Times New Roman" pitchFamily="18" charset="0"/>
                <a:cs typeface="Times New Roman" pitchFamily="18" charset="0"/>
              </a:rPr>
              <a:t>жүктілік, буллинг</a:t>
            </a:r>
            <a:r>
              <a:rPr lang="ru-RU" sz="1800" dirty="0" smtClean="0">
                <a:solidFill>
                  <a:schemeClr val="bg1"/>
                </a:solidFill>
                <a:latin typeface="Times New Roman" pitchFamily="18" charset="0"/>
                <a:cs typeface="Times New Roman" pitchFamily="18" charset="0"/>
              </a:rPr>
              <a:t> пен </a:t>
            </a:r>
            <a:r>
              <a:rPr lang="ru-RU" sz="1800" dirty="0" err="1" smtClean="0">
                <a:solidFill>
                  <a:schemeClr val="bg1"/>
                </a:solidFill>
                <a:latin typeface="Times New Roman" pitchFamily="18" charset="0"/>
                <a:cs typeface="Times New Roman" pitchFamily="18" charset="0"/>
              </a:rPr>
              <a:t>кибербуллинг</a:t>
            </a:r>
            <a:r>
              <a:rPr lang="ru-RU" sz="1800" dirty="0" smtClean="0">
                <a:solidFill>
                  <a:schemeClr val="bg1"/>
                </a:solidFill>
                <a:latin typeface="Times New Roman" pitchFamily="18" charset="0"/>
                <a:cs typeface="Times New Roman" pitchFamily="18" charset="0"/>
              </a:rPr>
              <a:t>, </a:t>
            </a:r>
            <a:r>
              <a:rPr lang="ru-RU" sz="1800" dirty="0" err="1" smtClean="0">
                <a:solidFill>
                  <a:schemeClr val="bg1"/>
                </a:solidFill>
                <a:latin typeface="Times New Roman" pitchFamily="18" charset="0"/>
                <a:cs typeface="Times New Roman" pitchFamily="18" charset="0"/>
              </a:rPr>
              <a:t>кәмілетке толмағандар арасындағы қылмыстық жауапкершілік</a:t>
            </a:r>
            <a:r>
              <a:rPr lang="ru-RU" sz="1800" dirty="0" smtClean="0">
                <a:solidFill>
                  <a:schemeClr val="bg1"/>
                </a:solidFill>
                <a:latin typeface="Times New Roman" pitchFamily="18" charset="0"/>
                <a:cs typeface="Times New Roman" pitchFamily="18" charset="0"/>
              </a:rPr>
              <a:t> </a:t>
            </a:r>
            <a:r>
              <a:rPr lang="ru-RU" sz="1800" dirty="0" err="1" smtClean="0">
                <a:solidFill>
                  <a:schemeClr val="bg1"/>
                </a:solidFill>
                <a:latin typeface="Times New Roman" pitchFamily="18" charset="0"/>
                <a:cs typeface="Times New Roman" pitchFamily="18" charset="0"/>
              </a:rPr>
              <a:t>туралы</a:t>
            </a:r>
            <a:r>
              <a:rPr lang="ru-RU" sz="1800" dirty="0" smtClean="0">
                <a:solidFill>
                  <a:schemeClr val="bg1"/>
                </a:solidFill>
                <a:latin typeface="Times New Roman" pitchFamily="18" charset="0"/>
                <a:cs typeface="Times New Roman" pitchFamily="18" charset="0"/>
              </a:rPr>
              <a:t> </a:t>
            </a:r>
            <a:r>
              <a:rPr lang="ru-RU" sz="1800" dirty="0" err="1" smtClean="0">
                <a:solidFill>
                  <a:schemeClr val="bg1"/>
                </a:solidFill>
                <a:latin typeface="Times New Roman" pitchFamily="18" charset="0"/>
                <a:cs typeface="Times New Roman" pitchFamily="18" charset="0"/>
              </a:rPr>
              <a:t>тақырыптарда жұмыстар жүргізілді</a:t>
            </a:r>
            <a:endParaRPr lang="ru-RU" sz="1800" dirty="0">
              <a:solidFill>
                <a:schemeClr val="bg1"/>
              </a:solidFill>
              <a:latin typeface="Times New Roman" pitchFamily="18" charset="0"/>
              <a:cs typeface="Times New Roman" pitchFamily="18" charset="0"/>
            </a:endParaRPr>
          </a:p>
        </p:txBody>
      </p:sp>
      <p:pic>
        <p:nvPicPr>
          <p:cNvPr id="3074" name="Picture 2" descr="C:\Users\админ\Desktop\3df70d20-16ed-44cd-bfd0-5391213cca07.jpg"/>
          <p:cNvPicPr>
            <a:picLocks noGrp="1" noChangeAspect="1" noChangeArrowheads="1"/>
          </p:cNvPicPr>
          <p:nvPr>
            <p:ph idx="1"/>
          </p:nvPr>
        </p:nvPicPr>
        <p:blipFill>
          <a:blip r:embed="rId2" cstate="print"/>
          <a:srcRect/>
          <a:stretch>
            <a:fillRect/>
          </a:stretch>
        </p:blipFill>
        <p:spPr bwMode="auto">
          <a:xfrm>
            <a:off x="428596" y="1643050"/>
            <a:ext cx="1643074" cy="1476372"/>
          </a:xfrm>
          <a:prstGeom prst="rect">
            <a:avLst/>
          </a:prstGeom>
          <a:ln>
            <a:noFill/>
          </a:ln>
          <a:effectLst>
            <a:softEdge rad="112500"/>
          </a:effectLst>
        </p:spPr>
      </p:pic>
      <p:pic>
        <p:nvPicPr>
          <p:cNvPr id="3075" name="Picture 3" descr="C:\Users\админ\Desktop\efc42f28-da50-4296-8ed6-120f31cdd7b7.jpg"/>
          <p:cNvPicPr>
            <a:picLocks noChangeAspect="1" noChangeArrowheads="1"/>
          </p:cNvPicPr>
          <p:nvPr/>
        </p:nvPicPr>
        <p:blipFill>
          <a:blip r:embed="rId3" cstate="print"/>
          <a:srcRect/>
          <a:stretch>
            <a:fillRect/>
          </a:stretch>
        </p:blipFill>
        <p:spPr bwMode="auto">
          <a:xfrm>
            <a:off x="2285984" y="1643050"/>
            <a:ext cx="1643074" cy="1500198"/>
          </a:xfrm>
          <a:prstGeom prst="rect">
            <a:avLst/>
          </a:prstGeom>
          <a:ln>
            <a:noFill/>
          </a:ln>
          <a:effectLst>
            <a:softEdge rad="112500"/>
          </a:effectLst>
        </p:spPr>
      </p:pic>
      <p:pic>
        <p:nvPicPr>
          <p:cNvPr id="3076" name="Picture 4" descr="C:\Users\админ\Desktop\6fec0cbd-5394-4ac5-9c50-6cfac91301ab.jpg"/>
          <p:cNvPicPr>
            <a:picLocks noChangeAspect="1" noChangeArrowheads="1"/>
          </p:cNvPicPr>
          <p:nvPr/>
        </p:nvPicPr>
        <p:blipFill>
          <a:blip r:embed="rId4" cstate="print"/>
          <a:srcRect/>
          <a:stretch>
            <a:fillRect/>
          </a:stretch>
        </p:blipFill>
        <p:spPr bwMode="auto">
          <a:xfrm>
            <a:off x="4357686" y="1643050"/>
            <a:ext cx="1785950" cy="1500198"/>
          </a:xfrm>
          <a:prstGeom prst="rect">
            <a:avLst/>
          </a:prstGeom>
          <a:ln>
            <a:noFill/>
          </a:ln>
          <a:effectLst>
            <a:softEdge rad="112500"/>
          </a:effectLst>
        </p:spPr>
      </p:pic>
      <p:pic>
        <p:nvPicPr>
          <p:cNvPr id="3077" name="Picture 5" descr="C:\Users\админ\Desktop\7cdbedbb-ce2c-4383-8bdd-3e7d133ac352.jpg"/>
          <p:cNvPicPr>
            <a:picLocks noChangeAspect="1" noChangeArrowheads="1"/>
          </p:cNvPicPr>
          <p:nvPr/>
        </p:nvPicPr>
        <p:blipFill>
          <a:blip r:embed="rId5" cstate="print"/>
          <a:srcRect/>
          <a:stretch>
            <a:fillRect/>
          </a:stretch>
        </p:blipFill>
        <p:spPr bwMode="auto">
          <a:xfrm>
            <a:off x="6357950" y="1643050"/>
            <a:ext cx="1928826" cy="1500198"/>
          </a:xfrm>
          <a:prstGeom prst="rect">
            <a:avLst/>
          </a:prstGeom>
          <a:ln>
            <a:noFill/>
          </a:ln>
          <a:effectLst>
            <a:softEdge rad="112500"/>
          </a:effectLst>
        </p:spPr>
      </p:pic>
      <p:pic>
        <p:nvPicPr>
          <p:cNvPr id="3078" name="Picture 6" descr="C:\Users\админ\Desktop\5bf58614-acf1-4c68-8e44-7cf8a0cf12a1.jpg"/>
          <p:cNvPicPr>
            <a:picLocks noChangeAspect="1" noChangeArrowheads="1"/>
          </p:cNvPicPr>
          <p:nvPr/>
        </p:nvPicPr>
        <p:blipFill>
          <a:blip r:embed="rId6" cstate="print"/>
          <a:srcRect/>
          <a:stretch>
            <a:fillRect/>
          </a:stretch>
        </p:blipFill>
        <p:spPr bwMode="auto">
          <a:xfrm>
            <a:off x="428596" y="3714752"/>
            <a:ext cx="1714480" cy="1500174"/>
          </a:xfrm>
          <a:prstGeom prst="rect">
            <a:avLst/>
          </a:prstGeom>
          <a:ln>
            <a:noFill/>
          </a:ln>
          <a:effectLst>
            <a:softEdge rad="112500"/>
          </a:effectLst>
        </p:spPr>
      </p:pic>
      <p:pic>
        <p:nvPicPr>
          <p:cNvPr id="3079" name="Picture 7" descr="C:\Users\админ\Desktop\4b4ab808-961b-4d03-a442-18de391edded.jpg"/>
          <p:cNvPicPr>
            <a:picLocks noChangeAspect="1" noChangeArrowheads="1"/>
          </p:cNvPicPr>
          <p:nvPr/>
        </p:nvPicPr>
        <p:blipFill>
          <a:blip r:embed="rId7" cstate="print"/>
          <a:srcRect/>
          <a:stretch>
            <a:fillRect/>
          </a:stretch>
        </p:blipFill>
        <p:spPr bwMode="auto">
          <a:xfrm>
            <a:off x="2357422" y="3714752"/>
            <a:ext cx="1857356" cy="1500198"/>
          </a:xfrm>
          <a:prstGeom prst="rect">
            <a:avLst/>
          </a:prstGeom>
          <a:ln>
            <a:noFill/>
          </a:ln>
          <a:effectLst>
            <a:softEdge rad="112500"/>
          </a:effectLst>
        </p:spPr>
      </p:pic>
      <p:pic>
        <p:nvPicPr>
          <p:cNvPr id="3080" name="Picture 8" descr="C:\Users\админ\Desktop\846b1099-f38f-4edd-8781-edab7b6e27c8.jpg"/>
          <p:cNvPicPr>
            <a:picLocks noChangeAspect="1" noChangeArrowheads="1"/>
          </p:cNvPicPr>
          <p:nvPr/>
        </p:nvPicPr>
        <p:blipFill>
          <a:blip r:embed="rId8" cstate="print"/>
          <a:srcRect/>
          <a:stretch>
            <a:fillRect/>
          </a:stretch>
        </p:blipFill>
        <p:spPr bwMode="auto">
          <a:xfrm>
            <a:off x="4357686" y="3643314"/>
            <a:ext cx="1857356" cy="1571636"/>
          </a:xfrm>
          <a:prstGeom prst="rect">
            <a:avLst/>
          </a:prstGeom>
          <a:ln>
            <a:noFill/>
          </a:ln>
          <a:effectLst>
            <a:softEdge rad="112500"/>
          </a:effectLst>
        </p:spPr>
      </p:pic>
      <p:pic>
        <p:nvPicPr>
          <p:cNvPr id="3081" name="Picture 9" descr="C:\Users\админ\Desktop\d514984f-7069-4e3a-8fe6-277dc874c4f2.jpg"/>
          <p:cNvPicPr>
            <a:picLocks noChangeAspect="1" noChangeArrowheads="1"/>
          </p:cNvPicPr>
          <p:nvPr/>
        </p:nvPicPr>
        <p:blipFill>
          <a:blip r:embed="rId9" cstate="print"/>
          <a:srcRect/>
          <a:stretch>
            <a:fillRect/>
          </a:stretch>
        </p:blipFill>
        <p:spPr bwMode="auto">
          <a:xfrm>
            <a:off x="6357950" y="3643314"/>
            <a:ext cx="1857388" cy="1543045"/>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админ\Desktop\03cae122-fcb0-42c0-bb98-f826e3c7bfde.jpg"/>
          <p:cNvPicPr>
            <a:picLocks noGrp="1" noChangeAspect="1" noChangeArrowheads="1"/>
          </p:cNvPicPr>
          <p:nvPr>
            <p:ph idx="1"/>
          </p:nvPr>
        </p:nvPicPr>
        <p:blipFill>
          <a:blip r:embed="rId2" cstate="print"/>
          <a:srcRect/>
          <a:stretch>
            <a:fillRect/>
          </a:stretch>
        </p:blipFill>
        <p:spPr bwMode="auto">
          <a:xfrm>
            <a:off x="428596" y="857232"/>
            <a:ext cx="2428892" cy="2000264"/>
          </a:xfrm>
          <a:prstGeom prst="rect">
            <a:avLst/>
          </a:prstGeom>
          <a:ln>
            <a:noFill/>
          </a:ln>
          <a:effectLst>
            <a:softEdge rad="112500"/>
          </a:effectLst>
        </p:spPr>
      </p:pic>
      <p:pic>
        <p:nvPicPr>
          <p:cNvPr id="4099" name="Picture 3" descr="C:\Users\админ\Desktop\09654032-98d7-4c7d-aa95-0ec822e2f925.jpg"/>
          <p:cNvPicPr>
            <a:picLocks noChangeAspect="1" noChangeArrowheads="1"/>
          </p:cNvPicPr>
          <p:nvPr/>
        </p:nvPicPr>
        <p:blipFill>
          <a:blip r:embed="rId3" cstate="print"/>
          <a:srcRect/>
          <a:stretch>
            <a:fillRect/>
          </a:stretch>
        </p:blipFill>
        <p:spPr bwMode="auto">
          <a:xfrm>
            <a:off x="3143240" y="857232"/>
            <a:ext cx="2500330" cy="2000264"/>
          </a:xfrm>
          <a:prstGeom prst="rect">
            <a:avLst/>
          </a:prstGeom>
          <a:ln>
            <a:noFill/>
          </a:ln>
          <a:effectLst>
            <a:softEdge rad="112500"/>
          </a:effectLst>
        </p:spPr>
      </p:pic>
      <p:pic>
        <p:nvPicPr>
          <p:cNvPr id="4100" name="Picture 4" descr="C:\Users\админ\Desktop\2ff5e297-e9a9-47bd-9268-14505f4c22d9.jpg"/>
          <p:cNvPicPr>
            <a:picLocks noChangeAspect="1" noChangeArrowheads="1"/>
          </p:cNvPicPr>
          <p:nvPr/>
        </p:nvPicPr>
        <p:blipFill>
          <a:blip r:embed="rId4" cstate="print"/>
          <a:srcRect/>
          <a:stretch>
            <a:fillRect/>
          </a:stretch>
        </p:blipFill>
        <p:spPr bwMode="auto">
          <a:xfrm>
            <a:off x="5929322" y="857232"/>
            <a:ext cx="2643206" cy="2000240"/>
          </a:xfrm>
          <a:prstGeom prst="rect">
            <a:avLst/>
          </a:prstGeom>
          <a:ln>
            <a:noFill/>
          </a:ln>
          <a:effectLst>
            <a:softEdge rad="112500"/>
          </a:effectLst>
        </p:spPr>
      </p:pic>
      <p:pic>
        <p:nvPicPr>
          <p:cNvPr id="4101" name="Picture 5" descr="C:\Users\админ\Desktop\0f131810-09af-4ae2-9e4a-2a0b4887e61d.jpg"/>
          <p:cNvPicPr>
            <a:picLocks noChangeAspect="1" noChangeArrowheads="1"/>
          </p:cNvPicPr>
          <p:nvPr/>
        </p:nvPicPr>
        <p:blipFill>
          <a:blip r:embed="rId5" cstate="print"/>
          <a:srcRect/>
          <a:stretch>
            <a:fillRect/>
          </a:stretch>
        </p:blipFill>
        <p:spPr bwMode="auto">
          <a:xfrm>
            <a:off x="428596" y="3357562"/>
            <a:ext cx="2357454" cy="2357454"/>
          </a:xfrm>
          <a:prstGeom prst="rect">
            <a:avLst/>
          </a:prstGeom>
          <a:ln>
            <a:noFill/>
          </a:ln>
          <a:effectLst>
            <a:softEdge rad="112500"/>
          </a:effectLst>
        </p:spPr>
      </p:pic>
      <p:pic>
        <p:nvPicPr>
          <p:cNvPr id="4102" name="Picture 6" descr="C:\Users\админ\Desktop\76835fb2-86e4-4d07-86cf-67fedfcd5a5b.jpg"/>
          <p:cNvPicPr>
            <a:picLocks noChangeAspect="1" noChangeArrowheads="1"/>
          </p:cNvPicPr>
          <p:nvPr/>
        </p:nvPicPr>
        <p:blipFill>
          <a:blip r:embed="rId6" cstate="print"/>
          <a:srcRect/>
          <a:stretch>
            <a:fillRect/>
          </a:stretch>
        </p:blipFill>
        <p:spPr bwMode="auto">
          <a:xfrm>
            <a:off x="3143240" y="3357562"/>
            <a:ext cx="2500330" cy="2357454"/>
          </a:xfrm>
          <a:prstGeom prst="rect">
            <a:avLst/>
          </a:prstGeom>
          <a:ln>
            <a:noFill/>
          </a:ln>
          <a:effectLst>
            <a:softEdge rad="112500"/>
          </a:effectLst>
        </p:spPr>
      </p:pic>
      <p:pic>
        <p:nvPicPr>
          <p:cNvPr id="4103" name="Picture 7" descr="C:\Users\админ\Desktop\6fad358e-d178-42e8-851b-8ce5e08879fe.jpg"/>
          <p:cNvPicPr>
            <a:picLocks noChangeAspect="1" noChangeArrowheads="1"/>
          </p:cNvPicPr>
          <p:nvPr/>
        </p:nvPicPr>
        <p:blipFill>
          <a:blip r:embed="rId7" cstate="print"/>
          <a:srcRect/>
          <a:stretch>
            <a:fillRect/>
          </a:stretch>
        </p:blipFill>
        <p:spPr bwMode="auto">
          <a:xfrm>
            <a:off x="6000760" y="3429000"/>
            <a:ext cx="2500330" cy="228599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stretch>
            <a:fillRect/>
          </a:stretch>
        </p:blipFill>
        <p:spPr bwMode="auto">
          <a:xfrm>
            <a:off x="571472" y="3143248"/>
            <a:ext cx="3714776" cy="3071834"/>
          </a:xfrm>
          <a:prstGeom prst="rect">
            <a:avLst/>
          </a:prstGeom>
          <a:ln>
            <a:noFill/>
          </a:ln>
          <a:effectLst>
            <a:softEdge rad="112500"/>
          </a:effectLst>
        </p:spPr>
      </p:pic>
      <p:sp>
        <p:nvSpPr>
          <p:cNvPr id="3" name="Заголовок 2"/>
          <p:cNvSpPr>
            <a:spLocks noGrp="1"/>
          </p:cNvSpPr>
          <p:nvPr>
            <p:ph type="title"/>
          </p:nvPr>
        </p:nvSpPr>
        <p:spPr>
          <a:xfrm>
            <a:off x="457200" y="428604"/>
            <a:ext cx="8229600" cy="2714644"/>
          </a:xfrm>
        </p:spPr>
        <p:txBody>
          <a:bodyPr>
            <a:normAutofit fontScale="90000"/>
          </a:bodyPr>
          <a:lstStyle/>
          <a:p>
            <a:r>
              <a:rPr lang="kk-KZ" dirty="0" smtClean="0"/>
              <a:t> </a:t>
            </a:r>
            <a:r>
              <a:rPr lang="ru-RU" sz="1600" b="1" dirty="0" smtClean="0">
                <a:solidFill>
                  <a:schemeClr val="bg1"/>
                </a:solidFill>
                <a:latin typeface="Times New Roman" pitchFamily="18" charset="0"/>
                <a:cs typeface="Times New Roman" pitchFamily="18" charset="0"/>
              </a:rPr>
              <a:t/>
            </a:r>
            <a:br>
              <a:rPr lang="ru-RU" sz="1600" b="1" dirty="0" smtClean="0">
                <a:solidFill>
                  <a:schemeClr val="bg1"/>
                </a:solidFill>
                <a:latin typeface="Times New Roman" pitchFamily="18" charset="0"/>
                <a:cs typeface="Times New Roman" pitchFamily="18" charset="0"/>
              </a:rPr>
            </a:br>
            <a:r>
              <a:rPr lang="kk-KZ" sz="1600" dirty="0" smtClean="0">
                <a:solidFill>
                  <a:schemeClr val="bg1"/>
                </a:solidFill>
                <a:latin typeface="Times New Roman" pitchFamily="18" charset="0"/>
                <a:cs typeface="Times New Roman" pitchFamily="18" charset="0"/>
              </a:rPr>
              <a:t>   </a:t>
            </a:r>
            <a:br>
              <a:rPr lang="kk-KZ" sz="1600" dirty="0" smtClean="0">
                <a:solidFill>
                  <a:schemeClr val="bg1"/>
                </a:solidFill>
                <a:latin typeface="Times New Roman" pitchFamily="18" charset="0"/>
                <a:cs typeface="Times New Roman" pitchFamily="18" charset="0"/>
              </a:rPr>
            </a:br>
            <a:r>
              <a:rPr lang="kk-KZ" sz="1600" dirty="0" smtClean="0">
                <a:solidFill>
                  <a:schemeClr val="bg1"/>
                </a:solidFill>
                <a:latin typeface="Times New Roman" pitchFamily="18" charset="0"/>
                <a:cs typeface="Times New Roman" pitchFamily="18" charset="0"/>
              </a:rPr>
              <a:t/>
            </a:r>
            <a:br>
              <a:rPr lang="kk-KZ" sz="1600" dirty="0" smtClean="0">
                <a:solidFill>
                  <a:schemeClr val="bg1"/>
                </a:solidFill>
                <a:latin typeface="Times New Roman" pitchFamily="18" charset="0"/>
                <a:cs typeface="Times New Roman" pitchFamily="18" charset="0"/>
              </a:rPr>
            </a:br>
            <a:r>
              <a:rPr lang="kk-KZ" sz="1600" dirty="0" smtClean="0">
                <a:solidFill>
                  <a:schemeClr val="bg1"/>
                </a:solidFill>
                <a:latin typeface="Times New Roman" pitchFamily="18" charset="0"/>
                <a:cs typeface="Times New Roman" pitchFamily="18" charset="0"/>
              </a:rPr>
              <a:t/>
            </a:r>
            <a:br>
              <a:rPr lang="kk-KZ" sz="1600" dirty="0" smtClean="0">
                <a:solidFill>
                  <a:schemeClr val="bg1"/>
                </a:solidFill>
                <a:latin typeface="Times New Roman" pitchFamily="18" charset="0"/>
                <a:cs typeface="Times New Roman" pitchFamily="18" charset="0"/>
              </a:rPr>
            </a:br>
            <a:r>
              <a:rPr lang="kk-KZ" sz="1600" dirty="0" smtClean="0">
                <a:solidFill>
                  <a:schemeClr val="bg1"/>
                </a:solidFill>
                <a:latin typeface="Times New Roman" pitchFamily="18" charset="0"/>
                <a:cs typeface="Times New Roman" pitchFamily="18" charset="0"/>
              </a:rPr>
              <a:t/>
            </a:r>
            <a:br>
              <a:rPr lang="kk-KZ" sz="1600" dirty="0" smtClean="0">
                <a:solidFill>
                  <a:schemeClr val="bg1"/>
                </a:solidFill>
                <a:latin typeface="Times New Roman" pitchFamily="18" charset="0"/>
                <a:cs typeface="Times New Roman" pitchFamily="18" charset="0"/>
              </a:rPr>
            </a:br>
            <a:r>
              <a:rPr lang="kk-KZ" sz="1800" dirty="0" smtClean="0">
                <a:solidFill>
                  <a:schemeClr val="bg1"/>
                </a:solidFill>
                <a:latin typeface="Times New Roman" pitchFamily="18" charset="0"/>
                <a:cs typeface="Times New Roman" pitchFamily="18" charset="0"/>
              </a:rPr>
              <a:t/>
            </a:r>
            <a:br>
              <a:rPr lang="kk-KZ" sz="1800" dirty="0" smtClean="0">
                <a:solidFill>
                  <a:schemeClr val="bg1"/>
                </a:solidFill>
                <a:latin typeface="Times New Roman" pitchFamily="18" charset="0"/>
                <a:cs typeface="Times New Roman" pitchFamily="18" charset="0"/>
              </a:rPr>
            </a:br>
            <a:r>
              <a:rPr lang="kk-KZ" sz="1800" dirty="0" smtClean="0">
                <a:solidFill>
                  <a:schemeClr val="bg1"/>
                </a:solidFill>
                <a:latin typeface="Times New Roman" pitchFamily="18" charset="0"/>
                <a:cs typeface="Times New Roman" pitchFamily="18" charset="0"/>
              </a:rPr>
              <a:t/>
            </a:r>
            <a:br>
              <a:rPr lang="kk-KZ" sz="1800" dirty="0" smtClean="0">
                <a:solidFill>
                  <a:schemeClr val="bg1"/>
                </a:solidFill>
                <a:latin typeface="Times New Roman" pitchFamily="18" charset="0"/>
                <a:cs typeface="Times New Roman" pitchFamily="18" charset="0"/>
              </a:rPr>
            </a:br>
            <a:r>
              <a:rPr lang="kk-KZ" sz="1800" dirty="0" smtClean="0">
                <a:solidFill>
                  <a:schemeClr val="bg1"/>
                </a:solidFill>
                <a:latin typeface="Times New Roman" pitchFamily="18" charset="0"/>
                <a:cs typeface="Times New Roman" pitchFamily="18" charset="0"/>
              </a:rPr>
              <a:t>       Қазақстан Республикасы Оқу-ағарту министрлігінің 01.03. 2023 жылғы  №56 бұйрығымен бекітілген   «Техникалық және кәсіптік, орта білімнен кейінгі білім беру ұйымдарында Қамқоршылық кеңестің жұмысын ұйымдастырудың үлгілік қағидалары және оны сайлау тәртібі» Ережесінің 2-тарауына сәйкес колледждің дамуына ықпал ететін, қызметіне қоғамдық бақылауды қамтамасыз ететін алқалы басқару органы қамқоршылық кеңестің  мүшелері директордың бұйрығымен бекітілді. Жылдық жоспар жасалынды. Ағымдағы жылдың қараша айының 15 –күні Қамқоршылық кеңестің 2  отырысы өткізілді. Әлеуметтік осал топқа жататын студенттерге көмек ретінде әкесі немесе анасы қайтыс болған жағдайда ,көп балалы отбасы (жұмыссыз) болған жағдайда,  ата-анасы мүгедек болса және де өзі мүгедек болған жағдайда, түл жетім болған жағдайда оқу жылындағы төлем ақы бойынша жеңілдіктер қарастырылды.</a:t>
            </a:r>
            <a:r>
              <a:rPr lang="ru-RU" sz="1800" b="1" dirty="0" smtClean="0">
                <a:solidFill>
                  <a:schemeClr val="bg1"/>
                </a:solidFill>
                <a:latin typeface="Times New Roman" pitchFamily="18" charset="0"/>
                <a:cs typeface="Times New Roman" pitchFamily="18" charset="0"/>
              </a:rPr>
              <a:t/>
            </a:r>
            <a:br>
              <a:rPr lang="ru-RU" sz="1800" b="1" dirty="0" smtClean="0">
                <a:solidFill>
                  <a:schemeClr val="bg1"/>
                </a:solidFill>
                <a:latin typeface="Times New Roman" pitchFamily="18" charset="0"/>
                <a:cs typeface="Times New Roman" pitchFamily="18" charset="0"/>
              </a:rPr>
            </a:br>
            <a:endParaRPr lang="ru-RU" sz="1800" dirty="0">
              <a:solidFill>
                <a:schemeClr val="bg1"/>
              </a:solidFill>
              <a:latin typeface="Times New Roman" pitchFamily="18" charset="0"/>
              <a:cs typeface="Times New Roman" pitchFamily="18" charset="0"/>
            </a:endParaRPr>
          </a:p>
        </p:txBody>
      </p:sp>
      <p:pic>
        <p:nvPicPr>
          <p:cNvPr id="3074" name="Picture 2" descr="C:\Users\админ\Desktop\b0acdafc-77a2-4950-b53c-4c0ac0ea6211.jpg"/>
          <p:cNvPicPr>
            <a:picLocks noChangeAspect="1" noChangeArrowheads="1"/>
          </p:cNvPicPr>
          <p:nvPr/>
        </p:nvPicPr>
        <p:blipFill>
          <a:blip r:embed="rId3"/>
          <a:srcRect/>
          <a:stretch>
            <a:fillRect/>
          </a:stretch>
        </p:blipFill>
        <p:spPr bwMode="auto">
          <a:xfrm>
            <a:off x="4786314" y="3143248"/>
            <a:ext cx="3643338" cy="300039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rmAutofit/>
          </a:bodyPr>
          <a:lstStyle/>
          <a:p>
            <a:r>
              <a:rPr lang="kk-KZ" sz="1600" dirty="0" smtClean="0">
                <a:solidFill>
                  <a:schemeClr val="bg1"/>
                </a:solidFill>
                <a:latin typeface="Times New Roman" pitchFamily="18" charset="0"/>
                <a:cs typeface="Times New Roman" pitchFamily="18" charset="0"/>
              </a:rPr>
              <a:t>     Оқу жылы басталғалы және бүгінгі күнге дейін құқық бұзушылық бойынша келесі жұмыстар атқарылды, ағымдағы жылдың қыркүйек айында және ай сайын колледжге бекітілген кәмелетке толмаған полиция инспекторлары шақыртылып студенттер арасында құқық бұзушылықтың алдын алу бойынша профилактикалық түсіндірме жұмыстары жүргізілді. </a:t>
            </a:r>
            <a:endParaRPr lang="ru-RU" sz="1600" dirty="0">
              <a:solidFill>
                <a:schemeClr val="bg1"/>
              </a:solidFill>
              <a:latin typeface="Times New Roman" pitchFamily="18" charset="0"/>
              <a:cs typeface="Times New Roman" pitchFamily="18" charset="0"/>
            </a:endParaRPr>
          </a:p>
        </p:txBody>
      </p:sp>
      <p:pic>
        <p:nvPicPr>
          <p:cNvPr id="4" name="Содержимое 3" descr="C:\Users\админ\Desktop\d86bf3bd-5676-47eb-8dd5-7faa6a976f72.jpg"/>
          <p:cNvPicPr>
            <a:picLocks noGrp="1"/>
          </p:cNvPicPr>
          <p:nvPr>
            <p:ph idx="1"/>
          </p:nvPr>
        </p:nvPicPr>
        <p:blipFill>
          <a:blip r:embed="rId2" cstate="print"/>
          <a:srcRect/>
          <a:stretch>
            <a:fillRect/>
          </a:stretch>
        </p:blipFill>
        <p:spPr bwMode="auto">
          <a:xfrm>
            <a:off x="1428728" y="1500174"/>
            <a:ext cx="2822171" cy="1874520"/>
          </a:xfrm>
          <a:prstGeom prst="rect">
            <a:avLst/>
          </a:prstGeom>
          <a:ln>
            <a:noFill/>
          </a:ln>
          <a:effectLst>
            <a:softEdge rad="112500"/>
          </a:effectLst>
        </p:spPr>
      </p:pic>
      <p:pic>
        <p:nvPicPr>
          <p:cNvPr id="5" name="Рисунок 4" descr="C:\Users\админ\Desktop\474b8017-6972-40d3-86f7-607d7d538c09.jpg"/>
          <p:cNvPicPr/>
          <p:nvPr/>
        </p:nvPicPr>
        <p:blipFill>
          <a:blip r:embed="rId3" cstate="print"/>
          <a:srcRect/>
          <a:stretch>
            <a:fillRect/>
          </a:stretch>
        </p:blipFill>
        <p:spPr bwMode="auto">
          <a:xfrm>
            <a:off x="4500562" y="1428736"/>
            <a:ext cx="2827916" cy="1871830"/>
          </a:xfrm>
          <a:prstGeom prst="rect">
            <a:avLst/>
          </a:prstGeom>
          <a:ln>
            <a:noFill/>
          </a:ln>
          <a:effectLst>
            <a:softEdge rad="112500"/>
          </a:effectLst>
        </p:spPr>
      </p:pic>
      <p:pic>
        <p:nvPicPr>
          <p:cNvPr id="6" name="Рисунок 5" descr="C:\Users\админ\Desktop\867cb75c-4fb4-45f6-8ff6-1d1e57d77a59.jpg"/>
          <p:cNvPicPr/>
          <p:nvPr/>
        </p:nvPicPr>
        <p:blipFill>
          <a:blip r:embed="rId4" cstate="print"/>
          <a:srcRect/>
          <a:stretch>
            <a:fillRect/>
          </a:stretch>
        </p:blipFill>
        <p:spPr bwMode="auto">
          <a:xfrm>
            <a:off x="1357290" y="3571876"/>
            <a:ext cx="2788696" cy="1871830"/>
          </a:xfrm>
          <a:prstGeom prst="rect">
            <a:avLst/>
          </a:prstGeom>
          <a:ln>
            <a:noFill/>
          </a:ln>
          <a:effectLst>
            <a:softEdge rad="112500"/>
          </a:effectLst>
        </p:spPr>
      </p:pic>
      <p:pic>
        <p:nvPicPr>
          <p:cNvPr id="7" name="Рисунок 6" descr="C:\Users\админ\Desktop\5511ff7c-add7-4b11-af80-281a8b44487f.jpg"/>
          <p:cNvPicPr/>
          <p:nvPr/>
        </p:nvPicPr>
        <p:blipFill>
          <a:blip r:embed="rId5" cstate="print"/>
          <a:srcRect/>
          <a:stretch>
            <a:fillRect/>
          </a:stretch>
        </p:blipFill>
        <p:spPr bwMode="auto">
          <a:xfrm>
            <a:off x="4643438" y="3571876"/>
            <a:ext cx="2853242" cy="1860288"/>
          </a:xfrm>
          <a:prstGeom prst="rect">
            <a:avLst/>
          </a:prstGeom>
          <a:ln>
            <a:noFill/>
          </a:ln>
          <a:effectLst>
            <a:softEdge rad="112500"/>
          </a:effectLst>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Бумажная">
  <a:themeElements>
    <a:clrScheme name="Бумажная">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Бумажная">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Бумажная">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2401</TotalTime>
  <Words>1046</Words>
  <Application>Microsoft Office PowerPoint</Application>
  <PresentationFormat>Экран (4:3)</PresentationFormat>
  <Paragraphs>48</Paragraphs>
  <Slides>32</Slides>
  <Notes>2</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32</vt:i4>
      </vt:variant>
    </vt:vector>
  </HeadingPairs>
  <TitlesOfParts>
    <vt:vector size="37" baseType="lpstr">
      <vt:lpstr>Calibri</vt:lpstr>
      <vt:lpstr>Constantia</vt:lpstr>
      <vt:lpstr>Times New Roman</vt:lpstr>
      <vt:lpstr>Wingdings 2</vt:lpstr>
      <vt:lpstr>Бумажная</vt:lpstr>
      <vt:lpstr> «Біртұтас тәрбие бағдарламасы»  бойынша өткізілген іс -шаралар  </vt:lpstr>
      <vt:lpstr>Презентация PowerPoint</vt:lpstr>
      <vt:lpstr>Презентация PowerPoint</vt:lpstr>
      <vt:lpstr>Тәрбиенің  мақсат  міндеттері:</vt:lpstr>
      <vt:lpstr>Презентация PowerPoint</vt:lpstr>
      <vt:lpstr>«Ұрпақ тәрбиесі-ұлт болашағы» тақырыбында 1-2 курс студенттері арасында ата-аналар жиналысы өтті. Жиналыстың күн тәртібінде колледждің ішкі тәртіп ережесімен танысу , ерте жүктілік, буллинг пен кибербуллинг, кәмілетке толмағандар арасындағы қылмыстық жауапкершілік туралы тақырыптарда жұмыстар жүргізілді</vt:lpstr>
      <vt:lpstr>Презентация PowerPoint</vt:lpstr>
      <vt:lpstr>                  Қазақстан Республикасы Оқу-ағарту министрлігінің 01.03. 2023 жылғы  №56 бұйрығымен бекітілген   «Техникалық және кәсіптік, орта білімнен кейінгі білім беру ұйымдарында Қамқоршылық кеңестің жұмысын ұйымдастырудың үлгілік қағидалары және оны сайлау тәртібі» Ережесінің 2-тарауына сәйкес колледждің дамуына ықпал ететін, қызметіне қоғамдық бақылауды қамтамасыз ететін алқалы басқару органы қамқоршылық кеңестің  мүшелері директордың бұйрығымен бекітілді. Жылдық жоспар жасалынды. Ағымдағы жылдың қараша айының 15 –күні Қамқоршылық кеңестің 2  отырысы өткізілді. Әлеуметтік осал топқа жататын студенттерге көмек ретінде әкесі немесе анасы қайтыс болған жағдайда ,көп балалы отбасы (жұмыссыз) болған жағдайда,  ата-анасы мүгедек болса және де өзі мүгедек болған жағдайда, түл жетім болған жағдайда оқу жылындағы төлем ақы бойынша жеңілдіктер қарастырылды. </vt:lpstr>
      <vt:lpstr>     Оқу жылы басталғалы және бүгінгі күнге дейін құқық бұзушылық бойынша келесі жұмыстар атқарылды, ағымдағы жылдың қыркүйек айында және ай сайын колледжге бекітілген кәмелетке толмаған полиция инспекторлары шақыртылып студенттер арасында құқық бұзушылықтың алдын алу бойынша профилактикалық түсіндірме жұмыстары жүргізілді. </vt:lpstr>
      <vt:lpstr>    «Білім беру ұйымдарында, терроризмге қарсы қорғалуын ұйымдастыру».   ҚР ҰҚК Жамбыл облысы бойынша департаменті терроризмге қарсы орталық офицері Ахан Айғаным Асанқызы және Жамбыл облысы Полиция Департаменті Экстремизмге қарсы іс қимыл басқармасы бастығының орынбасары Абдуллаев Тимур Нурмуханұлы шақыртылып студенттерге алдын-алу дәрісін өткізді.</vt:lpstr>
      <vt:lpstr>          "Кәмелетке    т олмағандардың арасында   құқық  бұзушылықтың алдын-алу" тақырыбында  пікір  алмасу семинары болып өтті.         Мақсаты: Студенттердің құқықтық сауаттылығын арттырып,құқық бұзушылық және қылмыс белгілерімен,түрлерімен таныстыру. Ата заңымызға  деген сүйіспеншілік сезімін қалыптастырып, шыншыл да әділетті және парасатты тұлғаны қалыптастыру.  Іс шарада қазіргі таңдағы өзекті мәселе болып кеткен жасөспірімдер арасындағы құқық бұзушылықтың алдын алу,кәмелетке толмағандар арасындағы қылмыстың өсуіне жол бермеу сонымен қатар жасөспірімдер арасындағы буллинг соның ішінде "қорқыту","кемсіту"," мұқату"және заң бойынша жазаланатын қоғамға қарсы әрекеттердің алдын алу, жол жүру ережесіне де туралы кеңінен айтылып,студенттердің ойлары да ортаға салынды. </vt:lpstr>
      <vt:lpstr>Жамбыл даңғылы №78 орналасқан жатақханада  121 студент тұрады. Ай сайын кезекшілік кестесі жасалынып бекітілді. Сағат 18:00-21:00 аралығында кезекші оқытушы барлық студенттерді түгелдеп,  фото есебін жасап кері байланысқа шығып отырады .</vt:lpstr>
      <vt:lpstr>Жамбыл облысы әкімдігінің жастар саясаты мәселелері басқармасының әлеуметтік тапсырысы аясында әртүрлі этнос жастары арасында «Бір халық-бір ел –бір тағдыр» атты облыстық спартакиадада “Тараз-Болашақ» жоғары медициналық колледжі II- орынды  иеленіп, алғыс хатпен марапатталды.</vt:lpstr>
      <vt:lpstr>Тәрбие бөлімінің ұйымдастыруымен 1- курс студенттері  арасында « Армысың алтын күз» атты күзгі бал байқауы өткізілді.</vt:lpstr>
      <vt:lpstr>Тәрбие бөлімінің ұйымдастыруымен 1-2 курс студенттері арасында «Жасөспірімдер арасында құқықбұзушылық, зорлық-зомбылық, кибербуллинг, қатыгездің алдын алу» тақырыптары бойынша кездесу өткізілді.Мақсаты: Жасөспірімдер және жастар арасында құқық бұзушылық пен қылмыстың алдын алу. Жастардың құқықтық сауаттылығын арттыру.Спикерлер:1. Байхожаев Берикбол Узакович - Адам құқықтары жөніндегі уәкілдің Жамбыл облысы бойынша өкілі.2. Мусаева Анар Бекзатқызы - Тараз қаласы Полиция басқармасы Жергілікті полиция қызметі Әйелдерді зорлық-зомбылықтан қорғау тобының инспекторы, полиция майоры.3. Бесенов Батырбек Нуралиевич- Жастар ісі жөніндегі инспектор4. Марал Хантөреқызы - «Асыл Арман» ұлттық дәстүр мен өнерді қолдау қоғамдық бірлестігінің төрайымы.5. Федорова Ирина Геннадьевна - психолог, профессиональный медиатор Центра медиации и права «Бітімгер-Тараз» по Жамбылской области.</vt:lpstr>
      <vt:lpstr>Презентация PowerPoint</vt:lpstr>
      <vt:lpstr>Презентация PowerPoint</vt:lpstr>
      <vt:lpstr>Презентация PowerPoint</vt:lpstr>
      <vt:lpstr>Жамбыл облысы әкімдігі жастар саясаты мәселелері басқармасының ұйымдастыруымен «BOLASHAQ JASTAR CAMP» атты облыстық жастарға оқыту лагерінде топтық сайыста колледжіміздің белсенді студенттері III орынды иеленіп дипломмен марапатталды.</vt:lpstr>
      <vt:lpstr>Есірткі қылмысына қарсы іс-қимыл шараларын жүзеге асыру аясында жастардың арасында синтетикалық есірткінің зияны мен нашақорлықтың зардаптары туралы түсіндіру жұмыстарын жүргізу мақсатында 1-2 курс студенттері арасында  Жамбыл облысы прокуратурасының Қоғамдық мүдделерді қорғау басқармасының басқарма аға прокуроры Кемелхан Данияр Валиханұлымен кездесу өткізілді. Нашақорлықтың алдын алу мәселесі ашық талқыланып, сала¬уат¬ты  өмір салтын ұстануды насихаттау ,жастарға психобелсенді заттар мен электронды темекінің және есірткінің адам өміріне залал-зардабы түсіндіріліп, бейне¬роликтер көрсетілді.</vt:lpstr>
      <vt:lpstr>         Тәрбие  бөлімінің  ұйымдастыруымен “Тәуілсіздік –қасиет тұнған ұлы ұғым” атты іс-шара өткізілді. Мақсаты: Еліміздің алу жолындағы ата-бабаларымыздың ерлігін паш ету, студенттерге желтоқсан құрбандарымен, желтоқсакн оқиғасына қатысқан аға –апаларының ерлігін үлгі етіп көрсету. -Студенттерге туған өлкемізге деген сүйіспеншілігін, сезімдерін ояту. -Елін, жерін сүюге ,отананы қастерлеуге шыншылдыққа тәрбиелеу. </vt:lpstr>
      <vt:lpstr>  Жыл бойы кәмілетке толмаған студенттермен жеке сұхбат, пікір алмасу жұмыстары жүргізілді, жеке кеңес беру журналына тіркеу жасалды. Топ жетекшілердің сұранысы бойынша құқық бұзуға бейім және сабақтан себепсіз көп қалатын  студенттермен  психолог тарапынан психологиялық түзету-дамыту  жұмыстары, психологиялық жеке кеңестер жүргізілуде.  </vt:lpstr>
      <vt:lpstr>Жыл бойы кәмілетке толмаған жасөспірімдердің ата-аналары және қамқоршыларымен жеке сұхбаттар, "Кәмілетке толмаған жасөспірімдердің ата-анасының рөлі және жауапкершілігі" туралы психологиялық ағарту жұмыстары жүргізіледі. Жеке кеңестер берілді және тұрғын жайды зерделеу бойынша акті жүргізілді.</vt:lpstr>
      <vt:lpstr>Жамбыл облысы "Дін проблемаларын зерттеу орталығы" КММ қызметкерлеріімен 1 курс студенттері арасында "Жас ерекшелік психологиясы" тақырыбында кездесу ұйымдастырылды.</vt:lpstr>
      <vt:lpstr>ЕМС -11-22 гр тобының студенттері мен топ жетекшісі Коккутанова Қызжібек  Амановна Тараз қаласындағы №1 қарттар мен мүгедектер үйінің қарияларына «Ұлыстың ұлы күніне орай «Қарттарым аман-сау жүрші атты мерекелік концерт ұйымдастырды. </vt:lpstr>
      <vt:lpstr>1 курс МБС-14-23 топ студенттерімен «Саяси қуғын сүргін саясаткерлерін еске алу» бойынша дөңгелек үстел өткізілді.   Топ жетекшісі Тәттібаева Гаухар Дарханқызы</vt:lpstr>
      <vt:lpstr> «Мейіргер ісі», « Қолданбалы бакалавр»  мамандықтар пәндерінің» ОӘБ –нің   жетекшісі Андабаева Айгул Альмаханқызының ұйымдастыруымен  12 мамыр – Халықаралық мейірбикелер күніне орай,  «Мейірбике ісі» мамандығы студенттерінің арасындағы колледжішілік «Үздік мейірбике- 2024» байқауы өткізілді. </vt:lpstr>
      <vt:lpstr>Презентация PowerPoint</vt:lpstr>
      <vt:lpstr>“Тараз-Болашақ” жоғары медициналық колледжінің Алғашқы әскери және технологиялық дайындық пәнінің оқытушы-ұйымдастырушысы А. Ш.Аязбектің ұйымдастыруымен өткізілген Қазақстан Республикасы Қарулы Күштерінің 32 жылдығына арналған 1-курс студенттері арасында ұйымдастырылған “Сапта жүріп ән айту” байқауы өткізілді.</vt:lpstr>
      <vt:lpstr>Құқық бұзушылықтың алдын –алу мақсатында атқарылған жұмыстар </vt:lpstr>
      <vt:lpstr>Презентация PowerPoint</vt:lpstr>
      <vt:lpstr>Кәмелеттік жасқа толмағн студенттер арасында « Буллинг, кибербуллингтің алдын-алу жолдары» атты кездесу өткізілді. Іс-шараға қатысқан мамандар: 1.   «Сенімен Болашақ» Жамбыл облыстық филиалының педагог-психолог Рахымбердиева Ш.М. 2. Тараз қ 1 ПБ бірінші орынбасары Полиция подполковнигі Мадимаров М.Е. 3. Колледждің жастар ісі жөніндегі орынбасары Бесенов Батырбек Нуралиевич 4. Колледждің педагог-психологы Момынжанова Г.С.</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Admin1</dc:creator>
  <cp:lastModifiedBy>204</cp:lastModifiedBy>
  <cp:revision>274</cp:revision>
  <cp:lastPrinted>2024-06-27T10:24:54Z</cp:lastPrinted>
  <dcterms:created xsi:type="dcterms:W3CDTF">2016-08-31T07:30:26Z</dcterms:created>
  <dcterms:modified xsi:type="dcterms:W3CDTF">2024-10-03T09:25:58Z</dcterms:modified>
</cp:coreProperties>
</file>